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8" r:id="rId3"/>
    <p:sldId id="259" r:id="rId4"/>
    <p:sldId id="264" r:id="rId5"/>
    <p:sldId id="263" r:id="rId6"/>
    <p:sldId id="265" r:id="rId7"/>
    <p:sldId id="267" r:id="rId8"/>
    <p:sldId id="266" r:id="rId9"/>
    <p:sldId id="272" r:id="rId10"/>
    <p:sldId id="260" r:id="rId11"/>
    <p:sldId id="261" r:id="rId12"/>
    <p:sldId id="262" r:id="rId13"/>
    <p:sldId id="273" r:id="rId14"/>
    <p:sldId id="268" r:id="rId15"/>
    <p:sldId id="269" r:id="rId16"/>
    <p:sldId id="270" r:id="rId17"/>
    <p:sldId id="257"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84"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B3CBBB-11E9-4111-9057-DEA675F91225}" type="datetimeFigureOut">
              <a:rPr lang="en-US" smtClean="0"/>
              <a:t>8/9/2016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CEC202-256B-4F04-8DAE-D350A5B501C9}" type="slidenum">
              <a:rPr lang="en-US" smtClean="0"/>
              <a:t>‹#›</a:t>
            </a:fld>
            <a:endParaRPr lang="en-US"/>
          </a:p>
        </p:txBody>
      </p:sp>
    </p:spTree>
    <p:extLst>
      <p:ext uri="{BB962C8B-B14F-4D97-AF65-F5344CB8AC3E}">
        <p14:creationId xmlns:p14="http://schemas.microsoft.com/office/powerpoint/2010/main" val="3085859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defTabSz="896203" fontAlgn="base">
              <a:spcBef>
                <a:spcPct val="0"/>
              </a:spcBef>
              <a:spcAft>
                <a:spcPct val="0"/>
              </a:spcAft>
              <a:buFont typeface="Arial" panose="020B0604020202020204" pitchFamily="34" charset="0"/>
              <a:buNone/>
              <a:defRPr/>
            </a:pPr>
            <a:endParaRPr lang="en-US" altLang="en-US" dirty="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2674351-A718-472E-94D8-4A4D10531B36}" type="slidenum">
              <a:rPr lang="en-US" altLang="en-US">
                <a:solidFill>
                  <a:prstClr val="black"/>
                </a:solidFill>
              </a:rPr>
              <a:pPr eaLnBrk="1" hangingPunct="1">
                <a:spcBef>
                  <a:spcPct val="0"/>
                </a:spcBef>
              </a:pPr>
              <a:t>2</a:t>
            </a:fld>
            <a:endParaRPr lang="en-US" altLang="en-US"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2674351-A718-472E-94D8-4A4D10531B36}" type="slidenum">
              <a:rPr lang="en-US" altLang="en-US">
                <a:solidFill>
                  <a:prstClr val="black"/>
                </a:solidFill>
              </a:rPr>
              <a:pPr eaLnBrk="1" hangingPunct="1">
                <a:spcBef>
                  <a:spcPct val="0"/>
                </a:spcBef>
              </a:pPr>
              <a:t>14</a:t>
            </a:fld>
            <a:endParaRPr lang="en-US" alt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2674351-A718-472E-94D8-4A4D10531B36}" type="slidenum">
              <a:rPr lang="en-US" altLang="en-US">
                <a:solidFill>
                  <a:prstClr val="black"/>
                </a:solidFill>
              </a:rPr>
              <a:pPr eaLnBrk="1" hangingPunct="1">
                <a:spcBef>
                  <a:spcPct val="0"/>
                </a:spcBef>
              </a:pPr>
              <a:t>15</a:t>
            </a:fld>
            <a:endParaRPr lang="en-US" altLang="en-US" dirty="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2674351-A718-472E-94D8-4A4D10531B36}" type="slidenum">
              <a:rPr lang="en-US" altLang="en-US">
                <a:solidFill>
                  <a:prstClr val="black"/>
                </a:solidFill>
              </a:rPr>
              <a:pPr eaLnBrk="1" hangingPunct="1">
                <a:spcBef>
                  <a:spcPct val="0"/>
                </a:spcBef>
              </a:pPr>
              <a:t>16</a:t>
            </a:fld>
            <a:endParaRPr lang="en-US" alt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2674351-A718-472E-94D8-4A4D10531B36}" type="slidenum">
              <a:rPr lang="en-US" altLang="en-US">
                <a:solidFill>
                  <a:prstClr val="black"/>
                </a:solidFill>
              </a:rPr>
              <a:pPr eaLnBrk="1" hangingPunct="1">
                <a:spcBef>
                  <a:spcPct val="0"/>
                </a:spcBef>
              </a:pPr>
              <a:t>18</a:t>
            </a:fld>
            <a:endParaRPr lang="en-US" alt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spcBef>
                <a:spcPct val="0"/>
              </a:spcBef>
              <a:buFont typeface="Arial" panose="020B0604020202020204" pitchFamily="34" charset="0"/>
              <a:buNone/>
            </a:pPr>
            <a:endParaRPr lang="en-US" altLang="en-US" baseline="0"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2674351-A718-472E-94D8-4A4D10531B36}" type="slidenum">
              <a:rPr lang="en-US" altLang="en-US">
                <a:solidFill>
                  <a:prstClr val="black"/>
                </a:solidFill>
              </a:rPr>
              <a:pPr eaLnBrk="1" hangingPunct="1">
                <a:spcBef>
                  <a:spcPct val="0"/>
                </a:spcBef>
              </a:pPr>
              <a:t>3</a:t>
            </a:fld>
            <a:endParaRPr lang="en-US" alt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2674351-A718-472E-94D8-4A4D10531B36}" type="slidenum">
              <a:rPr lang="en-US" altLang="en-US">
                <a:solidFill>
                  <a:prstClr val="black"/>
                </a:solidFill>
              </a:rPr>
              <a:pPr eaLnBrk="1" hangingPunct="1">
                <a:spcBef>
                  <a:spcPct val="0"/>
                </a:spcBef>
              </a:pPr>
              <a:t>4</a:t>
            </a:fld>
            <a:endParaRPr lang="en-US" alt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2674351-A718-472E-94D8-4A4D10531B36}" type="slidenum">
              <a:rPr lang="en-US" altLang="en-US">
                <a:solidFill>
                  <a:prstClr val="black"/>
                </a:solidFill>
              </a:rPr>
              <a:pPr eaLnBrk="1" hangingPunct="1">
                <a:spcBef>
                  <a:spcPct val="0"/>
                </a:spcBef>
              </a:pPr>
              <a:t>5</a:t>
            </a:fld>
            <a:endParaRPr lang="en-US" alt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2674351-A718-472E-94D8-4A4D10531B36}" type="slidenum">
              <a:rPr lang="en-US" altLang="en-US">
                <a:solidFill>
                  <a:prstClr val="black"/>
                </a:solidFill>
              </a:rPr>
              <a:pPr eaLnBrk="1" hangingPunct="1">
                <a:spcBef>
                  <a:spcPct val="0"/>
                </a:spcBef>
              </a:pPr>
              <a:t>6</a:t>
            </a:fld>
            <a:endParaRPr lang="en-US" alt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Little</a:t>
            </a:r>
            <a:r>
              <a:rPr lang="en-US" altLang="en-US" baseline="0" dirty="0" smtClean="0"/>
              <a:t> funding for pre-event recovery planning AND these activities should not be framed in the sole context of a disaster. Disasters are rare events but there are </a:t>
            </a:r>
            <a:r>
              <a:rPr lang="en-US" altLang="en-US" baseline="0" dirty="0" err="1" smtClean="0"/>
              <a:t>signifIcant</a:t>
            </a:r>
            <a:r>
              <a:rPr lang="en-US" altLang="en-US" baseline="0" dirty="0" smtClean="0"/>
              <a:t> everyday benefits to undertaking health improvement planning and health-conscious community strategic planning. NEED TO PROMOTE AND THEN LEVERAGE THOSE ACTIVITIES!  </a:t>
            </a: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2674351-A718-472E-94D8-4A4D10531B36}" type="slidenum">
              <a:rPr lang="en-US" altLang="en-US">
                <a:solidFill>
                  <a:prstClr val="black"/>
                </a:solidFill>
              </a:rPr>
              <a:pPr eaLnBrk="1" hangingPunct="1">
                <a:spcBef>
                  <a:spcPct val="0"/>
                </a:spcBef>
              </a:pPr>
              <a:t>7</a:t>
            </a:fld>
            <a:endParaRPr lang="en-US" alt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9F23039E-8D89-4CC6-A307-77B3B1DBF6FE}" type="slidenum">
              <a:rPr lang="en-US" altLang="en-US">
                <a:solidFill>
                  <a:prstClr val="black"/>
                </a:solidFill>
              </a:rPr>
              <a:pPr eaLnBrk="1" hangingPunct="1">
                <a:spcBef>
                  <a:spcPct val="0"/>
                </a:spcBef>
              </a:pPr>
              <a:t>8</a:t>
            </a:fld>
            <a:endParaRPr lang="en-US" alt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Committee started the process thinking the challenge would be one of finding</a:t>
            </a:r>
            <a:r>
              <a:rPr lang="en-US" altLang="en-US" baseline="0" dirty="0" smtClean="0"/>
              <a:t> strategies. Not prepared for the widespread lack of recognition of the opportunity to use the recovery process to improve health (even within the public health community)</a:t>
            </a: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2674351-A718-472E-94D8-4A4D10531B36}" type="slidenum">
              <a:rPr lang="en-US" altLang="en-US">
                <a:solidFill>
                  <a:prstClr val="black"/>
                </a:solidFill>
              </a:rPr>
              <a:pPr eaLnBrk="1" hangingPunct="1">
                <a:spcBef>
                  <a:spcPct val="0"/>
                </a:spcBef>
              </a:pPr>
              <a:t>11</a:t>
            </a:fld>
            <a:endParaRPr lang="en-US" alt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28966" indent="-280371" eaLnBrk="0" hangingPunct="0">
              <a:spcBef>
                <a:spcPct val="30000"/>
              </a:spcBef>
              <a:defRPr sz="1200">
                <a:solidFill>
                  <a:schemeClr val="tx1"/>
                </a:solidFill>
                <a:latin typeface="Calibri" pitchFamily="34" charset="0"/>
              </a:defRPr>
            </a:lvl2pPr>
            <a:lvl3pPr marL="1121486" indent="-224297" eaLnBrk="0" hangingPunct="0">
              <a:spcBef>
                <a:spcPct val="30000"/>
              </a:spcBef>
              <a:defRPr sz="1200">
                <a:solidFill>
                  <a:schemeClr val="tx1"/>
                </a:solidFill>
                <a:latin typeface="Calibri" pitchFamily="34" charset="0"/>
              </a:defRPr>
            </a:lvl3pPr>
            <a:lvl4pPr marL="1570081" indent="-224297" eaLnBrk="0" hangingPunct="0">
              <a:spcBef>
                <a:spcPct val="30000"/>
              </a:spcBef>
              <a:defRPr sz="1200">
                <a:solidFill>
                  <a:schemeClr val="tx1"/>
                </a:solidFill>
                <a:latin typeface="Calibri" pitchFamily="34" charset="0"/>
              </a:defRPr>
            </a:lvl4pPr>
            <a:lvl5pPr marL="2018676" indent="-224297" eaLnBrk="0" hangingPunct="0">
              <a:spcBef>
                <a:spcPct val="30000"/>
              </a:spcBef>
              <a:defRPr sz="1200">
                <a:solidFill>
                  <a:schemeClr val="tx1"/>
                </a:solidFill>
                <a:latin typeface="Calibri" pitchFamily="34" charset="0"/>
              </a:defRPr>
            </a:lvl5pPr>
            <a:lvl6pPr marL="2467270" indent="-224297" eaLnBrk="0" fontAlgn="base" hangingPunct="0">
              <a:spcBef>
                <a:spcPct val="30000"/>
              </a:spcBef>
              <a:spcAft>
                <a:spcPct val="0"/>
              </a:spcAft>
              <a:defRPr sz="1200">
                <a:solidFill>
                  <a:schemeClr val="tx1"/>
                </a:solidFill>
                <a:latin typeface="Calibri" pitchFamily="34" charset="0"/>
              </a:defRPr>
            </a:lvl6pPr>
            <a:lvl7pPr marL="2915865" indent="-224297" eaLnBrk="0" fontAlgn="base" hangingPunct="0">
              <a:spcBef>
                <a:spcPct val="30000"/>
              </a:spcBef>
              <a:spcAft>
                <a:spcPct val="0"/>
              </a:spcAft>
              <a:defRPr sz="1200">
                <a:solidFill>
                  <a:schemeClr val="tx1"/>
                </a:solidFill>
                <a:latin typeface="Calibri" pitchFamily="34" charset="0"/>
              </a:defRPr>
            </a:lvl7pPr>
            <a:lvl8pPr marL="3364460" indent="-224297" eaLnBrk="0" fontAlgn="base" hangingPunct="0">
              <a:spcBef>
                <a:spcPct val="30000"/>
              </a:spcBef>
              <a:spcAft>
                <a:spcPct val="0"/>
              </a:spcAft>
              <a:defRPr sz="1200">
                <a:solidFill>
                  <a:schemeClr val="tx1"/>
                </a:solidFill>
                <a:latin typeface="Calibri" pitchFamily="34" charset="0"/>
              </a:defRPr>
            </a:lvl8pPr>
            <a:lvl9pPr marL="3813055" indent="-22429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2674351-A718-472E-94D8-4A4D10531B36}" type="slidenum">
              <a:rPr lang="en-US" altLang="en-US">
                <a:solidFill>
                  <a:prstClr val="black"/>
                </a:solidFill>
              </a:rPr>
              <a:pPr eaLnBrk="1" hangingPunct="1">
                <a:spcBef>
                  <a:spcPct val="0"/>
                </a:spcBef>
              </a:pPr>
              <a:t>12</a:t>
            </a:fld>
            <a:endParaRPr lang="en-US" alt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2DD2EB9-F3A9-4ACA-8A49-6C764DCB2F97}"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BE5E9-253E-43DB-ABD7-8CBA3D5714C9}" type="slidenum">
              <a:rPr lang="en-US" smtClean="0"/>
              <a:t>‹#›</a:t>
            </a:fld>
            <a:endParaRPr lang="en-US"/>
          </a:p>
        </p:txBody>
      </p:sp>
    </p:spTree>
    <p:extLst>
      <p:ext uri="{BB962C8B-B14F-4D97-AF65-F5344CB8AC3E}">
        <p14:creationId xmlns:p14="http://schemas.microsoft.com/office/powerpoint/2010/main" val="751715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DD2EB9-F3A9-4ACA-8A49-6C764DCB2F97}"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BE5E9-253E-43DB-ABD7-8CBA3D5714C9}" type="slidenum">
              <a:rPr lang="en-US" smtClean="0"/>
              <a:t>‹#›</a:t>
            </a:fld>
            <a:endParaRPr lang="en-US"/>
          </a:p>
        </p:txBody>
      </p:sp>
    </p:spTree>
    <p:extLst>
      <p:ext uri="{BB962C8B-B14F-4D97-AF65-F5344CB8AC3E}">
        <p14:creationId xmlns:p14="http://schemas.microsoft.com/office/powerpoint/2010/main" val="1477273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DD2EB9-F3A9-4ACA-8A49-6C764DCB2F97}"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BE5E9-253E-43DB-ABD7-8CBA3D5714C9}" type="slidenum">
              <a:rPr lang="en-US" smtClean="0"/>
              <a:t>‹#›</a:t>
            </a:fld>
            <a:endParaRPr lang="en-US"/>
          </a:p>
        </p:txBody>
      </p:sp>
    </p:spTree>
    <p:extLst>
      <p:ext uri="{BB962C8B-B14F-4D97-AF65-F5344CB8AC3E}">
        <p14:creationId xmlns:p14="http://schemas.microsoft.com/office/powerpoint/2010/main" val="3967760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DD2EB9-F3A9-4ACA-8A49-6C764DCB2F97}"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BE5E9-253E-43DB-ABD7-8CBA3D5714C9}" type="slidenum">
              <a:rPr lang="en-US" smtClean="0"/>
              <a:t>‹#›</a:t>
            </a:fld>
            <a:endParaRPr lang="en-US"/>
          </a:p>
        </p:txBody>
      </p:sp>
    </p:spTree>
    <p:extLst>
      <p:ext uri="{BB962C8B-B14F-4D97-AF65-F5344CB8AC3E}">
        <p14:creationId xmlns:p14="http://schemas.microsoft.com/office/powerpoint/2010/main" val="3402862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DD2EB9-F3A9-4ACA-8A49-6C764DCB2F97}"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BE5E9-253E-43DB-ABD7-8CBA3D5714C9}" type="slidenum">
              <a:rPr lang="en-US" smtClean="0"/>
              <a:t>‹#›</a:t>
            </a:fld>
            <a:endParaRPr lang="en-US"/>
          </a:p>
        </p:txBody>
      </p:sp>
    </p:spTree>
    <p:extLst>
      <p:ext uri="{BB962C8B-B14F-4D97-AF65-F5344CB8AC3E}">
        <p14:creationId xmlns:p14="http://schemas.microsoft.com/office/powerpoint/2010/main" val="3610497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DD2EB9-F3A9-4ACA-8A49-6C764DCB2F97}" type="datetimeFigureOut">
              <a:rPr lang="en-US" smtClean="0"/>
              <a:t>8/9/2016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BE5E9-253E-43DB-ABD7-8CBA3D5714C9}" type="slidenum">
              <a:rPr lang="en-US" smtClean="0"/>
              <a:t>‹#›</a:t>
            </a:fld>
            <a:endParaRPr lang="en-US"/>
          </a:p>
        </p:txBody>
      </p:sp>
    </p:spTree>
    <p:extLst>
      <p:ext uri="{BB962C8B-B14F-4D97-AF65-F5344CB8AC3E}">
        <p14:creationId xmlns:p14="http://schemas.microsoft.com/office/powerpoint/2010/main" val="979010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2DD2EB9-F3A9-4ACA-8A49-6C764DCB2F97}" type="datetimeFigureOut">
              <a:rPr lang="en-US" smtClean="0"/>
              <a:t>8/9/2016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7BE5E9-253E-43DB-ABD7-8CBA3D5714C9}" type="slidenum">
              <a:rPr lang="en-US" smtClean="0"/>
              <a:t>‹#›</a:t>
            </a:fld>
            <a:endParaRPr lang="en-US"/>
          </a:p>
        </p:txBody>
      </p:sp>
    </p:spTree>
    <p:extLst>
      <p:ext uri="{BB962C8B-B14F-4D97-AF65-F5344CB8AC3E}">
        <p14:creationId xmlns:p14="http://schemas.microsoft.com/office/powerpoint/2010/main" val="3058031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2DD2EB9-F3A9-4ACA-8A49-6C764DCB2F97}" type="datetimeFigureOut">
              <a:rPr lang="en-US" smtClean="0"/>
              <a:t>8/9/2016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7BE5E9-253E-43DB-ABD7-8CBA3D5714C9}" type="slidenum">
              <a:rPr lang="en-US" smtClean="0"/>
              <a:t>‹#›</a:t>
            </a:fld>
            <a:endParaRPr lang="en-US"/>
          </a:p>
        </p:txBody>
      </p:sp>
    </p:spTree>
    <p:extLst>
      <p:ext uri="{BB962C8B-B14F-4D97-AF65-F5344CB8AC3E}">
        <p14:creationId xmlns:p14="http://schemas.microsoft.com/office/powerpoint/2010/main" val="4283883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DD2EB9-F3A9-4ACA-8A49-6C764DCB2F97}" type="datetimeFigureOut">
              <a:rPr lang="en-US" smtClean="0"/>
              <a:t>8/9/2016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7BE5E9-253E-43DB-ABD7-8CBA3D5714C9}" type="slidenum">
              <a:rPr lang="en-US" smtClean="0"/>
              <a:t>‹#›</a:t>
            </a:fld>
            <a:endParaRPr lang="en-US"/>
          </a:p>
        </p:txBody>
      </p:sp>
    </p:spTree>
    <p:extLst>
      <p:ext uri="{BB962C8B-B14F-4D97-AF65-F5344CB8AC3E}">
        <p14:creationId xmlns:p14="http://schemas.microsoft.com/office/powerpoint/2010/main" val="3452742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DD2EB9-F3A9-4ACA-8A49-6C764DCB2F97}" type="datetimeFigureOut">
              <a:rPr lang="en-US" smtClean="0"/>
              <a:t>8/9/2016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BE5E9-253E-43DB-ABD7-8CBA3D5714C9}" type="slidenum">
              <a:rPr lang="en-US" smtClean="0"/>
              <a:t>‹#›</a:t>
            </a:fld>
            <a:endParaRPr lang="en-US"/>
          </a:p>
        </p:txBody>
      </p:sp>
    </p:spTree>
    <p:extLst>
      <p:ext uri="{BB962C8B-B14F-4D97-AF65-F5344CB8AC3E}">
        <p14:creationId xmlns:p14="http://schemas.microsoft.com/office/powerpoint/2010/main" val="3102446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DD2EB9-F3A9-4ACA-8A49-6C764DCB2F97}" type="datetimeFigureOut">
              <a:rPr lang="en-US" smtClean="0"/>
              <a:t>8/9/2016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BE5E9-253E-43DB-ABD7-8CBA3D5714C9}" type="slidenum">
              <a:rPr lang="en-US" smtClean="0"/>
              <a:t>‹#›</a:t>
            </a:fld>
            <a:endParaRPr lang="en-US"/>
          </a:p>
        </p:txBody>
      </p:sp>
    </p:spTree>
    <p:extLst>
      <p:ext uri="{BB962C8B-B14F-4D97-AF65-F5344CB8AC3E}">
        <p14:creationId xmlns:p14="http://schemas.microsoft.com/office/powerpoint/2010/main" val="927496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DD2EB9-F3A9-4ACA-8A49-6C764DCB2F97}" type="datetimeFigureOut">
              <a:rPr lang="en-US" smtClean="0"/>
              <a:t>8/9/2016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BE5E9-253E-43DB-ABD7-8CBA3D5714C9}" type="slidenum">
              <a:rPr lang="en-US" smtClean="0"/>
              <a:t>‹#›</a:t>
            </a:fld>
            <a:endParaRPr lang="en-US"/>
          </a:p>
        </p:txBody>
      </p:sp>
    </p:spTree>
    <p:extLst>
      <p:ext uri="{BB962C8B-B14F-4D97-AF65-F5344CB8AC3E}">
        <p14:creationId xmlns:p14="http://schemas.microsoft.com/office/powerpoint/2010/main" val="3777093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76200"/>
            <a:ext cx="8915400" cy="16002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85850" y="2057400"/>
            <a:ext cx="6896100" cy="1466850"/>
          </a:xfrm>
        </p:spPr>
        <p:txBody>
          <a:bodyPr>
            <a:normAutofit fontScale="90000"/>
          </a:bodyPr>
          <a:lstStyle/>
          <a:p>
            <a:r>
              <a:rPr lang="en-US" dirty="0" smtClean="0">
                <a:solidFill>
                  <a:schemeClr val="bg1"/>
                </a:solidFill>
              </a:rPr>
              <a:t/>
            </a:r>
            <a:br>
              <a:rPr lang="en-US" dirty="0" smtClean="0">
                <a:solidFill>
                  <a:schemeClr val="bg1"/>
                </a:solidFill>
              </a:rPr>
            </a:br>
            <a:r>
              <a:rPr lang="en-US" dirty="0" smtClean="0"/>
              <a:t/>
            </a:r>
            <a:br>
              <a:rPr lang="en-US" dirty="0" smtClean="0"/>
            </a:br>
            <a:r>
              <a:rPr lang="en-US" b="1" dirty="0" smtClean="0">
                <a:solidFill>
                  <a:schemeClr val="accent6">
                    <a:lumMod val="50000"/>
                  </a:schemeClr>
                </a:solidFill>
              </a:rPr>
              <a:t>Disaster recovery and its connection to healthy communities, resilience, and sustainability in</a:t>
            </a:r>
            <a:endParaRPr lang="en-US" b="1" dirty="0">
              <a:solidFill>
                <a:schemeClr val="accent6">
                  <a:lumMod val="50000"/>
                </a:schemeClr>
              </a:solidFill>
            </a:endParaRPr>
          </a:p>
        </p:txBody>
      </p:sp>
      <p:sp>
        <p:nvSpPr>
          <p:cNvPr id="3" name="Subtitle 2"/>
          <p:cNvSpPr>
            <a:spLocks noGrp="1"/>
          </p:cNvSpPr>
          <p:nvPr>
            <p:ph type="subTitle" idx="1"/>
          </p:nvPr>
        </p:nvSpPr>
        <p:spPr>
          <a:xfrm>
            <a:off x="1333500" y="4724400"/>
            <a:ext cx="6400800" cy="1752600"/>
          </a:xfrm>
        </p:spPr>
        <p:txBody>
          <a:bodyPr/>
          <a:lstStyle/>
          <a:p>
            <a:r>
              <a:rPr lang="en-US" dirty="0" smtClean="0"/>
              <a:t>[Add Community name, seal, logo]</a:t>
            </a:r>
            <a:endParaRPr lang="en-US" dirty="0"/>
          </a:p>
        </p:txBody>
      </p:sp>
      <p:sp>
        <p:nvSpPr>
          <p:cNvPr id="5" name="TextBox 4"/>
          <p:cNvSpPr txBox="1"/>
          <p:nvPr/>
        </p:nvSpPr>
        <p:spPr>
          <a:xfrm>
            <a:off x="1943100" y="685799"/>
            <a:ext cx="5181600" cy="769441"/>
          </a:xfrm>
          <a:prstGeom prst="rect">
            <a:avLst/>
          </a:prstGeom>
          <a:noFill/>
        </p:spPr>
        <p:txBody>
          <a:bodyPr wrap="square" rtlCol="0">
            <a:spAutoFit/>
          </a:bodyPr>
          <a:lstStyle/>
          <a:p>
            <a:pPr algn="ctr"/>
            <a:r>
              <a:rPr lang="en-US" sz="4400" dirty="0" smtClean="0">
                <a:solidFill>
                  <a:schemeClr val="bg1"/>
                </a:solidFill>
              </a:rPr>
              <a:t>[Add Meeting Title]</a:t>
            </a:r>
            <a:endParaRPr lang="en-US" sz="4400" dirty="0"/>
          </a:p>
        </p:txBody>
      </p:sp>
    </p:spTree>
    <p:extLst>
      <p:ext uri="{BB962C8B-B14F-4D97-AF65-F5344CB8AC3E}">
        <p14:creationId xmlns:p14="http://schemas.microsoft.com/office/powerpoint/2010/main" val="158468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1" y="2100828"/>
            <a:ext cx="8229599" cy="2677656"/>
          </a:xfrm>
          <a:prstGeom prst="rect">
            <a:avLst/>
          </a:prstGeom>
        </p:spPr>
        <p:txBody>
          <a:bodyPr wrap="square">
            <a:spAutoFit/>
          </a:bodyPr>
          <a:lstStyle/>
          <a:p>
            <a:r>
              <a:rPr lang="en-US" altLang="en-US" sz="2400" dirty="0" smtClean="0">
                <a:latin typeface="Calibri" pitchFamily="34" charset="0"/>
                <a:ea typeface="ＭＳ Ｐゴシック" pitchFamily="34" charset="-128"/>
              </a:rPr>
              <a:t>“Every American should have the opportunity to be as healthy as he or she can be. Every community should be safe from threats to its health. And all individuals and families should have a high level of services that protect, promote, and preserve their health, regardless of who they are or where they live.” </a:t>
            </a:r>
          </a:p>
          <a:p>
            <a:endParaRPr lang="en-US" altLang="en-US" sz="2400" dirty="0" smtClean="0">
              <a:latin typeface="Calibri" pitchFamily="34" charset="0"/>
              <a:ea typeface="ＭＳ Ｐゴシック" pitchFamily="34" charset="-128"/>
            </a:endParaRPr>
          </a:p>
          <a:p>
            <a:r>
              <a:rPr lang="en-US" altLang="en-US" dirty="0" smtClean="0">
                <a:latin typeface="Calibri" pitchFamily="34" charset="0"/>
                <a:ea typeface="ＭＳ Ｐゴシック" pitchFamily="34" charset="-128"/>
              </a:rPr>
              <a:t>                                                                                   - Trust for America’s Health</a:t>
            </a:r>
            <a:r>
              <a:rPr lang="en-US" altLang="en-US" sz="2400" dirty="0" smtClean="0">
                <a:latin typeface="Calibri" pitchFamily="34" charset="0"/>
                <a:ea typeface="ＭＳ Ｐゴシック" pitchFamily="34" charset="-128"/>
              </a:rPr>
              <a:t> </a:t>
            </a:r>
            <a:endParaRPr lang="en-US" sz="2400" dirty="0"/>
          </a:p>
        </p:txBody>
      </p:sp>
      <p:sp>
        <p:nvSpPr>
          <p:cNvPr id="4" name="Rectangle 3"/>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
        <p:nvSpPr>
          <p:cNvPr id="2" name="Rounded Rectangle 1"/>
          <p:cNvSpPr/>
          <p:nvPr/>
        </p:nvSpPr>
        <p:spPr>
          <a:xfrm>
            <a:off x="304800" y="1905000"/>
            <a:ext cx="8458200" cy="3048000"/>
          </a:xfrm>
          <a:prstGeom prst="roundRect">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76225" y="381000"/>
            <a:ext cx="4419600" cy="1077218"/>
          </a:xfrm>
          <a:prstGeom prst="rect">
            <a:avLst/>
          </a:prstGeom>
          <a:noFill/>
        </p:spPr>
        <p:txBody>
          <a:bodyPr wrap="square" rtlCol="0">
            <a:spAutoFit/>
          </a:bodyPr>
          <a:lstStyle/>
          <a:p>
            <a:r>
              <a:rPr lang="en-US" sz="3200" b="1" dirty="0" smtClean="0">
                <a:solidFill>
                  <a:schemeClr val="accent6">
                    <a:lumMod val="50000"/>
                  </a:schemeClr>
                </a:solidFill>
              </a:rPr>
              <a:t>Where to begin, a shared vision</a:t>
            </a:r>
            <a:endParaRPr lang="en-US" sz="3200" b="1" dirty="0">
              <a:solidFill>
                <a:schemeClr val="accent6">
                  <a:lumMod val="50000"/>
                </a:schemeClr>
              </a:solidFill>
            </a:endParaRPr>
          </a:p>
        </p:txBody>
      </p:sp>
    </p:spTree>
    <p:extLst>
      <p:ext uri="{BB962C8B-B14F-4D97-AF65-F5344CB8AC3E}">
        <p14:creationId xmlns:p14="http://schemas.microsoft.com/office/powerpoint/2010/main" val="14708884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Content Placeholder 2"/>
          <p:cNvSpPr>
            <a:spLocks noGrp="1"/>
          </p:cNvSpPr>
          <p:nvPr>
            <p:ph idx="1"/>
          </p:nvPr>
        </p:nvSpPr>
        <p:spPr>
          <a:xfrm>
            <a:off x="457200" y="1984375"/>
            <a:ext cx="8229600" cy="3730625"/>
          </a:xfrm>
        </p:spPr>
        <p:txBody>
          <a:bodyPr/>
          <a:lstStyle/>
          <a:p>
            <a:pPr marL="0" indent="0" eaLnBrk="1" hangingPunct="1">
              <a:buNone/>
            </a:pPr>
            <a:r>
              <a:rPr lang="en-US" sz="2400" dirty="0" smtClean="0"/>
              <a:t>There is a </a:t>
            </a:r>
            <a:r>
              <a:rPr lang="en-US" sz="2400" b="1" i="1" dirty="0" smtClean="0"/>
              <a:t>social imperative </a:t>
            </a:r>
            <a:r>
              <a:rPr lang="en-US" sz="2400" dirty="0" smtClean="0"/>
              <a:t>for all of society to participate in the amelioration of the increasing tide of preventable misery </a:t>
            </a:r>
            <a:r>
              <a:rPr lang="en-US" sz="2400" dirty="0"/>
              <a:t>and suffering experienced by</a:t>
            </a:r>
            <a:r>
              <a:rPr lang="en-US" sz="2400" dirty="0" smtClean="0"/>
              <a:t> too many </a:t>
            </a:r>
            <a:r>
              <a:rPr lang="en-US" sz="2400" dirty="0"/>
              <a:t>people who live with or die prematurely from preventable </a:t>
            </a:r>
            <a:r>
              <a:rPr lang="en-US" sz="2400" dirty="0" smtClean="0"/>
              <a:t>illnesses, </a:t>
            </a:r>
            <a:r>
              <a:rPr lang="en-US" sz="2400" dirty="0"/>
              <a:t>and the many others who become sickened or injured as a result of experiencing a disaster event.</a:t>
            </a:r>
            <a:r>
              <a:rPr lang="en-US" sz="2400" dirty="0" smtClean="0"/>
              <a:t> </a:t>
            </a:r>
          </a:p>
        </p:txBody>
      </p:sp>
      <p:sp>
        <p:nvSpPr>
          <p:cNvPr id="9" name="Rectangle 8"/>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
        <p:nvSpPr>
          <p:cNvPr id="2" name="Rounded Rectangle 1"/>
          <p:cNvSpPr/>
          <p:nvPr/>
        </p:nvSpPr>
        <p:spPr>
          <a:xfrm>
            <a:off x="304800" y="1828800"/>
            <a:ext cx="8458200" cy="2667000"/>
          </a:xfrm>
          <a:prstGeom prst="roundRect">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304800" y="381000"/>
            <a:ext cx="4419600" cy="1077218"/>
          </a:xfrm>
          <a:prstGeom prst="rect">
            <a:avLst/>
          </a:prstGeom>
          <a:noFill/>
        </p:spPr>
        <p:txBody>
          <a:bodyPr wrap="square" rtlCol="0">
            <a:spAutoFit/>
          </a:bodyPr>
          <a:lstStyle/>
          <a:p>
            <a:r>
              <a:rPr lang="en-US" sz="3200" b="1" dirty="0" smtClean="0">
                <a:solidFill>
                  <a:schemeClr val="accent6">
                    <a:lumMod val="50000"/>
                  </a:schemeClr>
                </a:solidFill>
              </a:rPr>
              <a:t>Where to begin, a shared mission</a:t>
            </a:r>
            <a:endParaRPr lang="en-US" sz="3200" b="1" dirty="0">
              <a:solidFill>
                <a:schemeClr val="accent6">
                  <a:lumMod val="50000"/>
                </a:schemeClr>
              </a:solidFill>
            </a:endParaRPr>
          </a:p>
        </p:txBody>
      </p:sp>
    </p:spTree>
    <p:extLst>
      <p:ext uri="{BB962C8B-B14F-4D97-AF65-F5344CB8AC3E}">
        <p14:creationId xmlns:p14="http://schemas.microsoft.com/office/powerpoint/2010/main" val="13408849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Content Placeholder 2"/>
          <p:cNvSpPr>
            <a:spLocks noGrp="1"/>
          </p:cNvSpPr>
          <p:nvPr>
            <p:ph idx="1"/>
          </p:nvPr>
        </p:nvSpPr>
        <p:spPr>
          <a:xfrm>
            <a:off x="381000" y="1066800"/>
            <a:ext cx="8229600" cy="5139565"/>
          </a:xfrm>
        </p:spPr>
        <p:txBody>
          <a:bodyPr/>
          <a:lstStyle/>
          <a:p>
            <a:pPr eaLnBrk="1" hangingPunct="1">
              <a:buFont typeface="Wingdings" pitchFamily="2" charset="2"/>
              <a:buChar char="§"/>
            </a:pPr>
            <a:r>
              <a:rPr lang="en-US" sz="2400" dirty="0" smtClean="0"/>
              <a:t>Profound respect for, and gratitude to, </a:t>
            </a:r>
            <a:r>
              <a:rPr lang="en-US" sz="2400" dirty="0"/>
              <a:t>the nation’s disaster planning and response officials, workers, and </a:t>
            </a:r>
            <a:r>
              <a:rPr lang="en-US" sz="2400" dirty="0" smtClean="0"/>
              <a:t>volunteers</a:t>
            </a:r>
          </a:p>
          <a:p>
            <a:pPr eaLnBrk="1" hangingPunct="1">
              <a:buFont typeface="Wingdings" pitchFamily="2" charset="2"/>
              <a:buChar char="§"/>
            </a:pPr>
            <a:endParaRPr lang="en-US" sz="1400" dirty="0" smtClean="0"/>
          </a:p>
          <a:p>
            <a:pPr eaLnBrk="1" hangingPunct="1">
              <a:buFont typeface="Wingdings" pitchFamily="2" charset="2"/>
              <a:buChar char="§"/>
            </a:pPr>
            <a:r>
              <a:rPr lang="en-US" sz="2400" dirty="0" smtClean="0"/>
              <a:t>Because </a:t>
            </a:r>
            <a:r>
              <a:rPr lang="en-US" sz="2400" dirty="0"/>
              <a:t>no community is immune to a </a:t>
            </a:r>
            <a:r>
              <a:rPr lang="en-US" sz="2400" dirty="0" smtClean="0"/>
              <a:t>disaster and </a:t>
            </a:r>
            <a:r>
              <a:rPr lang="en-US" sz="2400" dirty="0"/>
              <a:t>because no community is maximally healthy, </a:t>
            </a:r>
            <a:r>
              <a:rPr lang="en-US" sz="2400" dirty="0" smtClean="0"/>
              <a:t>there is a </a:t>
            </a:r>
            <a:r>
              <a:rPr lang="en-US" sz="2400" dirty="0" smtClean="0"/>
              <a:t>need for a call to action, spurring stakeholders from all sectors to collaboratively envision </a:t>
            </a:r>
            <a:r>
              <a:rPr lang="en-US" sz="2400" dirty="0"/>
              <a:t>a healthy community, assess and prioritize key deficiencies, and </a:t>
            </a:r>
            <a:r>
              <a:rPr lang="en-US" sz="2400" dirty="0" smtClean="0"/>
              <a:t>engage all available resources</a:t>
            </a:r>
          </a:p>
          <a:p>
            <a:pPr eaLnBrk="1" hangingPunct="1">
              <a:buFont typeface="Wingdings" pitchFamily="2" charset="2"/>
              <a:buChar char="§"/>
            </a:pPr>
            <a:endParaRPr lang="en-US" sz="1400" dirty="0" smtClean="0"/>
          </a:p>
          <a:p>
            <a:pPr eaLnBrk="1" hangingPunct="1">
              <a:buFont typeface="Wingdings" pitchFamily="2" charset="2"/>
              <a:buChar char="§"/>
            </a:pPr>
            <a:r>
              <a:rPr lang="en-US" sz="2400" dirty="0" smtClean="0"/>
              <a:t> While building healthy communities is not the number one priority of the disaster community, it must include long-term health enhancement and resiliency as a higher concern </a:t>
            </a:r>
            <a:endParaRPr lang="en-US" altLang="en-US" sz="2400" dirty="0" smtClean="0"/>
          </a:p>
        </p:txBody>
      </p:sp>
      <p:sp>
        <p:nvSpPr>
          <p:cNvPr id="11" name="Rectangle 10"/>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
        <p:nvSpPr>
          <p:cNvPr id="5" name="TextBox 4"/>
          <p:cNvSpPr txBox="1"/>
          <p:nvPr/>
        </p:nvSpPr>
        <p:spPr>
          <a:xfrm>
            <a:off x="304800" y="304800"/>
            <a:ext cx="8229600" cy="584775"/>
          </a:xfrm>
          <a:prstGeom prst="rect">
            <a:avLst/>
          </a:prstGeom>
          <a:noFill/>
        </p:spPr>
        <p:txBody>
          <a:bodyPr wrap="square" rtlCol="0">
            <a:spAutoFit/>
          </a:bodyPr>
          <a:lstStyle/>
          <a:p>
            <a:r>
              <a:rPr lang="en-US" sz="3200" b="1" dirty="0" smtClean="0">
                <a:solidFill>
                  <a:schemeClr val="accent6">
                    <a:lumMod val="50000"/>
                  </a:schemeClr>
                </a:solidFill>
              </a:rPr>
              <a:t>What we have in common</a:t>
            </a:r>
            <a:endParaRPr lang="en-US" sz="3200" b="1" dirty="0">
              <a:solidFill>
                <a:schemeClr val="accent6">
                  <a:lumMod val="50000"/>
                </a:schemeClr>
              </a:solidFill>
            </a:endParaRPr>
          </a:p>
        </p:txBody>
      </p:sp>
    </p:spTree>
    <p:extLst>
      <p:ext uri="{BB962C8B-B14F-4D97-AF65-F5344CB8AC3E}">
        <p14:creationId xmlns:p14="http://schemas.microsoft.com/office/powerpoint/2010/main" val="5025774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
        <p:nvSpPr>
          <p:cNvPr id="3" name="TextBox 2"/>
          <p:cNvSpPr txBox="1"/>
          <p:nvPr/>
        </p:nvSpPr>
        <p:spPr>
          <a:xfrm>
            <a:off x="685800" y="1485900"/>
            <a:ext cx="8048422" cy="646331"/>
          </a:xfrm>
          <a:prstGeom prst="rect">
            <a:avLst/>
          </a:prstGeom>
          <a:noFill/>
        </p:spPr>
        <p:txBody>
          <a:bodyPr wrap="none" rtlCol="0">
            <a:spAutoFit/>
          </a:bodyPr>
          <a:lstStyle/>
          <a:p>
            <a:r>
              <a:rPr lang="en-US" dirty="0" smtClean="0"/>
              <a:t>[Include any examples of past disaster recovery your community has participated in </a:t>
            </a:r>
          </a:p>
          <a:p>
            <a:r>
              <a:rPr lang="en-US" dirty="0" smtClean="0"/>
              <a:t>And how it did or did not improve your communities resilience and sustainability ]</a:t>
            </a:r>
            <a:endParaRPr lang="en-US" dirty="0"/>
          </a:p>
        </p:txBody>
      </p:sp>
    </p:spTree>
    <p:extLst>
      <p:ext uri="{BB962C8B-B14F-4D97-AF65-F5344CB8AC3E}">
        <p14:creationId xmlns:p14="http://schemas.microsoft.com/office/powerpoint/2010/main" val="2489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457200" y="-152400"/>
            <a:ext cx="8229600" cy="1143000"/>
          </a:xfrm>
        </p:spPr>
        <p:txBody>
          <a:bodyPr/>
          <a:lstStyle/>
          <a:p>
            <a:pPr algn="l" eaLnBrk="1" hangingPunct="1"/>
            <a:r>
              <a:rPr lang="en-US" altLang="en-US" sz="3200" b="1" dirty="0" smtClean="0">
                <a:solidFill>
                  <a:schemeClr val="accent6">
                    <a:lumMod val="50000"/>
                  </a:schemeClr>
                </a:solidFill>
              </a:rPr>
              <a:t>Three Key </a:t>
            </a:r>
            <a:r>
              <a:rPr lang="en-US" altLang="en-US" sz="3200" b="1" dirty="0" smtClean="0">
                <a:solidFill>
                  <a:schemeClr val="accent6">
                    <a:lumMod val="50000"/>
                  </a:schemeClr>
                </a:solidFill>
              </a:rPr>
              <a:t>Challenges</a:t>
            </a:r>
            <a:endParaRPr lang="en-US" altLang="en-US" sz="3200" b="1" dirty="0" smtClean="0">
              <a:solidFill>
                <a:schemeClr val="accent6">
                  <a:lumMod val="50000"/>
                </a:schemeClr>
              </a:solidFill>
            </a:endParaRPr>
          </a:p>
        </p:txBody>
      </p:sp>
      <p:sp>
        <p:nvSpPr>
          <p:cNvPr id="4100" name="Content Placeholder 2"/>
          <p:cNvSpPr>
            <a:spLocks noGrp="1"/>
          </p:cNvSpPr>
          <p:nvPr>
            <p:ph idx="1"/>
          </p:nvPr>
        </p:nvSpPr>
        <p:spPr>
          <a:xfrm>
            <a:off x="457200" y="914400"/>
            <a:ext cx="8229600" cy="3730625"/>
          </a:xfrm>
        </p:spPr>
        <p:txBody>
          <a:bodyPr>
            <a:normAutofit fontScale="92500" lnSpcReduction="10000"/>
          </a:bodyPr>
          <a:lstStyle/>
          <a:p>
            <a:pPr marL="0" indent="0" eaLnBrk="1" hangingPunct="1">
              <a:buNone/>
            </a:pPr>
            <a:r>
              <a:rPr lang="en-US" sz="2400" dirty="0" smtClean="0"/>
              <a:t>1. The </a:t>
            </a:r>
            <a:r>
              <a:rPr lang="en-US" sz="2400" dirty="0"/>
              <a:t>idea of using disaster recovery efforts to enhance the health (and thereby resiliency) </a:t>
            </a:r>
            <a:r>
              <a:rPr lang="en-US" sz="2400" dirty="0" smtClean="0"/>
              <a:t>of communities </a:t>
            </a:r>
            <a:r>
              <a:rPr lang="en-US" sz="2400" dirty="0"/>
              <a:t>and their residents </a:t>
            </a:r>
            <a:r>
              <a:rPr lang="en-US" sz="2400" b="1" i="1" dirty="0"/>
              <a:t>is not </a:t>
            </a:r>
            <a:r>
              <a:rPr lang="en-US" sz="2400" b="1" i="1" dirty="0" smtClean="0"/>
              <a:t>widespread </a:t>
            </a:r>
            <a:r>
              <a:rPr lang="en-US" sz="2400" dirty="0" smtClean="0"/>
              <a:t>and little connection exists between professionals and organizations involved in healthy community efforts and those involved in disaster management</a:t>
            </a:r>
            <a:r>
              <a:rPr lang="en-US" sz="2000" dirty="0" smtClean="0"/>
              <a:t> </a:t>
            </a:r>
          </a:p>
          <a:p>
            <a:pPr eaLnBrk="1" hangingPunct="1">
              <a:buFont typeface="Wingdings" pitchFamily="2" charset="2"/>
              <a:buChar char="§"/>
            </a:pPr>
            <a:r>
              <a:rPr lang="en-US" altLang="en-US" sz="2400" dirty="0" smtClean="0"/>
              <a:t>Greater awareness is needed in the disaster management field</a:t>
            </a:r>
          </a:p>
          <a:p>
            <a:pPr eaLnBrk="1" hangingPunct="1">
              <a:buFont typeface="Wingdings" pitchFamily="2" charset="2"/>
              <a:buChar char="§"/>
            </a:pPr>
            <a:r>
              <a:rPr lang="en-US" altLang="en-US" sz="2400" dirty="0" smtClean="0"/>
              <a:t>Those </a:t>
            </a:r>
            <a:r>
              <a:rPr lang="en-US" altLang="en-US" sz="2400" u="sng" dirty="0" smtClean="0"/>
              <a:t>outside the disaster community </a:t>
            </a:r>
            <a:r>
              <a:rPr lang="en-US" altLang="en-US" sz="2400" dirty="0" smtClean="0"/>
              <a:t>need greater awareness of resources and opportunities to leverage recovery as a means of achieving health improvement goals </a:t>
            </a:r>
          </a:p>
          <a:p>
            <a:pPr eaLnBrk="1" hangingPunct="1">
              <a:buFont typeface="Wingdings" pitchFamily="2" charset="2"/>
              <a:buChar char="§"/>
            </a:pPr>
            <a:r>
              <a:rPr lang="en-US" altLang="en-US" sz="2400" dirty="0" smtClean="0"/>
              <a:t>Fields and planning efforts (health improvement, comprehensive, resilience, disaster recovery) need better </a:t>
            </a:r>
            <a:r>
              <a:rPr lang="en-US" altLang="en-US" sz="2400" u="sng" dirty="0" smtClean="0"/>
              <a:t>integration</a:t>
            </a:r>
          </a:p>
          <a:p>
            <a:pPr eaLnBrk="1" hangingPunct="1">
              <a:buFont typeface="Wingdings" pitchFamily="2" charset="2"/>
              <a:buChar char="§"/>
            </a:pPr>
            <a:endParaRPr lang="en-US" altLang="en-US" sz="2400" dirty="0" smtClean="0"/>
          </a:p>
        </p:txBody>
      </p:sp>
      <p:sp>
        <p:nvSpPr>
          <p:cNvPr id="9" name="Rectangle 8"/>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Tree>
    <p:extLst>
      <p:ext uri="{BB962C8B-B14F-4D97-AF65-F5344CB8AC3E}">
        <p14:creationId xmlns:p14="http://schemas.microsoft.com/office/powerpoint/2010/main" val="17396536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457200" y="133350"/>
            <a:ext cx="8229600" cy="1143000"/>
          </a:xfrm>
        </p:spPr>
        <p:txBody>
          <a:bodyPr/>
          <a:lstStyle/>
          <a:p>
            <a:pPr algn="l" eaLnBrk="1" hangingPunct="1"/>
            <a:r>
              <a:rPr lang="en-US" altLang="en-US" sz="3200" b="1" dirty="0" smtClean="0">
                <a:solidFill>
                  <a:schemeClr val="accent6">
                    <a:lumMod val="50000"/>
                  </a:schemeClr>
                </a:solidFill>
              </a:rPr>
              <a:t>Three Key </a:t>
            </a:r>
            <a:r>
              <a:rPr lang="en-US" altLang="en-US" sz="3200" b="1" dirty="0" smtClean="0">
                <a:solidFill>
                  <a:schemeClr val="accent6">
                    <a:lumMod val="50000"/>
                  </a:schemeClr>
                </a:solidFill>
              </a:rPr>
              <a:t>Challenges, cont.</a:t>
            </a:r>
            <a:endParaRPr lang="en-US" altLang="en-US" sz="3200" b="1" dirty="0" smtClean="0">
              <a:solidFill>
                <a:schemeClr val="accent6">
                  <a:lumMod val="50000"/>
                </a:schemeClr>
              </a:solidFill>
            </a:endParaRPr>
          </a:p>
        </p:txBody>
      </p:sp>
      <p:sp>
        <p:nvSpPr>
          <p:cNvPr id="4100" name="Content Placeholder 2"/>
          <p:cNvSpPr>
            <a:spLocks noGrp="1"/>
          </p:cNvSpPr>
          <p:nvPr>
            <p:ph idx="1"/>
          </p:nvPr>
        </p:nvSpPr>
        <p:spPr>
          <a:xfrm>
            <a:off x="457200" y="1189038"/>
            <a:ext cx="8229600" cy="3730625"/>
          </a:xfrm>
        </p:spPr>
        <p:txBody>
          <a:bodyPr>
            <a:normAutofit fontScale="92500"/>
          </a:bodyPr>
          <a:lstStyle/>
          <a:p>
            <a:pPr marL="0" indent="0" eaLnBrk="1" hangingPunct="1">
              <a:buNone/>
            </a:pPr>
            <a:r>
              <a:rPr lang="en-US" altLang="en-US" sz="2800" dirty="0" smtClean="0"/>
              <a:t>2. Some in the disaster field may be concerned by any prioritization of health above other outcomes and sectors</a:t>
            </a:r>
          </a:p>
          <a:p>
            <a:pPr eaLnBrk="1" hangingPunct="1">
              <a:buFont typeface="Wingdings" pitchFamily="2" charset="2"/>
              <a:buChar char="§"/>
            </a:pPr>
            <a:r>
              <a:rPr lang="en-US" altLang="en-US" sz="2800" dirty="0" smtClean="0"/>
              <a:t>Health should be </a:t>
            </a:r>
            <a:r>
              <a:rPr lang="en-US" altLang="en-US" sz="2800" b="1" i="1" dirty="0" smtClean="0"/>
              <a:t>one </a:t>
            </a:r>
            <a:r>
              <a:rPr lang="en-US" altLang="en-US" sz="2800" dirty="0" smtClean="0"/>
              <a:t>priority but is not the only priority during recovery decision making </a:t>
            </a:r>
          </a:p>
          <a:p>
            <a:pPr eaLnBrk="1" hangingPunct="1">
              <a:buFont typeface="Wingdings" pitchFamily="2" charset="2"/>
              <a:buChar char="§"/>
            </a:pPr>
            <a:r>
              <a:rPr lang="en-US" sz="2800" dirty="0" smtClean="0"/>
              <a:t>Other sectors have their own important mission goals but there are opportunities to accomplish them in ways that create co-benefits for health if recovery </a:t>
            </a:r>
            <a:r>
              <a:rPr lang="en-US" altLang="en-US" sz="2800" dirty="0" smtClean="0"/>
              <a:t>resources are </a:t>
            </a:r>
            <a:r>
              <a:rPr lang="en-US" altLang="en-US" sz="2800" b="1" i="1" dirty="0" smtClean="0"/>
              <a:t>leveraged </a:t>
            </a:r>
            <a:r>
              <a:rPr lang="en-US" altLang="en-US" sz="2800" dirty="0" smtClean="0"/>
              <a:t>intentionally and  synergistically </a:t>
            </a:r>
          </a:p>
          <a:p>
            <a:pPr eaLnBrk="1" hangingPunct="1">
              <a:buFont typeface="Wingdings" pitchFamily="2" charset="2"/>
              <a:buChar char="§"/>
            </a:pPr>
            <a:endParaRPr lang="en-US" altLang="en-US" sz="1200" dirty="0" smtClean="0"/>
          </a:p>
        </p:txBody>
      </p:sp>
      <p:sp>
        <p:nvSpPr>
          <p:cNvPr id="9" name="Rectangle 8"/>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Tree>
    <p:extLst>
      <p:ext uri="{BB962C8B-B14F-4D97-AF65-F5344CB8AC3E}">
        <p14:creationId xmlns:p14="http://schemas.microsoft.com/office/powerpoint/2010/main" val="13666536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457200" y="133350"/>
            <a:ext cx="8229600" cy="1143000"/>
          </a:xfrm>
        </p:spPr>
        <p:txBody>
          <a:bodyPr/>
          <a:lstStyle/>
          <a:p>
            <a:pPr algn="l" eaLnBrk="1" hangingPunct="1"/>
            <a:r>
              <a:rPr lang="en-US" altLang="en-US" sz="3200" b="1" dirty="0" smtClean="0">
                <a:solidFill>
                  <a:schemeClr val="accent6">
                    <a:lumMod val="50000"/>
                  </a:schemeClr>
                </a:solidFill>
              </a:rPr>
              <a:t>Three Key </a:t>
            </a:r>
            <a:r>
              <a:rPr lang="en-US" altLang="en-US" sz="3200" b="1" dirty="0" smtClean="0">
                <a:solidFill>
                  <a:schemeClr val="accent6">
                    <a:lumMod val="50000"/>
                  </a:schemeClr>
                </a:solidFill>
              </a:rPr>
              <a:t>Challenges</a:t>
            </a:r>
            <a:endParaRPr lang="en-US" altLang="en-US" sz="3200" b="1" dirty="0" smtClean="0">
              <a:solidFill>
                <a:schemeClr val="accent6">
                  <a:lumMod val="50000"/>
                </a:schemeClr>
              </a:solidFill>
            </a:endParaRPr>
          </a:p>
        </p:txBody>
      </p:sp>
      <p:sp>
        <p:nvSpPr>
          <p:cNvPr id="4100" name="Content Placeholder 2"/>
          <p:cNvSpPr>
            <a:spLocks noGrp="1"/>
          </p:cNvSpPr>
          <p:nvPr>
            <p:ph idx="1"/>
          </p:nvPr>
        </p:nvSpPr>
        <p:spPr>
          <a:xfrm>
            <a:off x="457200" y="1189038"/>
            <a:ext cx="8229600" cy="3730625"/>
          </a:xfrm>
        </p:spPr>
        <p:txBody>
          <a:bodyPr>
            <a:normAutofit fontScale="92500" lnSpcReduction="20000"/>
          </a:bodyPr>
          <a:lstStyle/>
          <a:p>
            <a:pPr marL="0" indent="0" eaLnBrk="1" hangingPunct="1">
              <a:buNone/>
            </a:pPr>
            <a:r>
              <a:rPr lang="en-US" altLang="en-US" sz="2800" dirty="0" smtClean="0"/>
              <a:t>3. Complexity of addressing systemic health problems in the aftermath of a disaster when there is intense pressure to return to a feeling of normalcy</a:t>
            </a:r>
          </a:p>
          <a:p>
            <a:pPr eaLnBrk="1" hangingPunct="1">
              <a:buFont typeface="Wingdings" pitchFamily="2" charset="2"/>
              <a:buChar char="§"/>
            </a:pPr>
            <a:r>
              <a:rPr lang="en-US" altLang="en-US" sz="2800" dirty="0" smtClean="0"/>
              <a:t>Pre-disaster planning is critically important so that a vision is in place to guide efforts, priorities have been determined and operational structures are in place</a:t>
            </a:r>
          </a:p>
          <a:p>
            <a:pPr lvl="1" eaLnBrk="1" hangingPunct="1">
              <a:buFont typeface="Wingdings" pitchFamily="2" charset="2"/>
              <a:buChar char="§"/>
            </a:pPr>
            <a:r>
              <a:rPr lang="en-US" altLang="en-US" b="1" i="1" dirty="0" smtClean="0"/>
              <a:t>For the majority of communities: “normal” is sub-optimal</a:t>
            </a:r>
          </a:p>
          <a:p>
            <a:pPr eaLnBrk="1" hangingPunct="1">
              <a:buFont typeface="Wingdings" pitchFamily="2" charset="2"/>
              <a:buChar char="§"/>
            </a:pPr>
            <a:r>
              <a:rPr lang="en-US" altLang="en-US" sz="2800" dirty="0" smtClean="0"/>
              <a:t>Communities need clear and practical sets of guidance to inform the process</a:t>
            </a:r>
          </a:p>
          <a:p>
            <a:pPr eaLnBrk="1" hangingPunct="1">
              <a:buFont typeface="Wingdings" pitchFamily="2" charset="2"/>
              <a:buChar char="§"/>
            </a:pPr>
            <a:endParaRPr lang="en-US" altLang="en-US" sz="1200" dirty="0" smtClean="0"/>
          </a:p>
        </p:txBody>
      </p:sp>
      <p:sp>
        <p:nvSpPr>
          <p:cNvPr id="9" name="Rectangle 8"/>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Tree>
    <p:extLst>
      <p:ext uri="{BB962C8B-B14F-4D97-AF65-F5344CB8AC3E}">
        <p14:creationId xmlns:p14="http://schemas.microsoft.com/office/powerpoint/2010/main" val="5875052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1800" dirty="0" smtClean="0"/>
              <a:t>[Include any local examples of health issues that are already addressed with a multi-disciplinary approach]</a:t>
            </a:r>
            <a:endParaRPr lang="en-US" sz="1800" dirty="0"/>
          </a:p>
        </p:txBody>
      </p:sp>
      <p:sp>
        <p:nvSpPr>
          <p:cNvPr id="4" name="Rectangle 3"/>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Tree>
    <p:extLst>
      <p:ext uri="{BB962C8B-B14F-4D97-AF65-F5344CB8AC3E}">
        <p14:creationId xmlns:p14="http://schemas.microsoft.com/office/powerpoint/2010/main" val="31928989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457200" y="133350"/>
            <a:ext cx="8229600" cy="1143000"/>
          </a:xfrm>
        </p:spPr>
        <p:txBody>
          <a:bodyPr/>
          <a:lstStyle/>
          <a:p>
            <a:pPr algn="l" eaLnBrk="1" hangingPunct="1"/>
            <a:r>
              <a:rPr lang="en-US" altLang="en-US" sz="3200" b="1" dirty="0" smtClean="0">
                <a:solidFill>
                  <a:schemeClr val="accent6">
                    <a:lumMod val="50000"/>
                  </a:schemeClr>
                </a:solidFill>
              </a:rPr>
              <a:t>Conclusions</a:t>
            </a:r>
          </a:p>
        </p:txBody>
      </p:sp>
      <p:sp>
        <p:nvSpPr>
          <p:cNvPr id="4100" name="Content Placeholder 2"/>
          <p:cNvSpPr>
            <a:spLocks noGrp="1"/>
          </p:cNvSpPr>
          <p:nvPr>
            <p:ph idx="1"/>
          </p:nvPr>
        </p:nvSpPr>
        <p:spPr>
          <a:xfrm>
            <a:off x="457200" y="1066800"/>
            <a:ext cx="8229600" cy="3730625"/>
          </a:xfrm>
        </p:spPr>
        <p:txBody>
          <a:bodyPr>
            <a:normAutofit fontScale="92500" lnSpcReduction="10000"/>
          </a:bodyPr>
          <a:lstStyle/>
          <a:p>
            <a:pPr eaLnBrk="1" hangingPunct="1">
              <a:buFont typeface="Wingdings" pitchFamily="2" charset="2"/>
              <a:buChar char="§"/>
            </a:pPr>
            <a:r>
              <a:rPr lang="en-US" sz="2400" dirty="0" smtClean="0"/>
              <a:t>Leveraging pre-event community planning processes and products is critical to overcoming barriers to a healthy community approach to recovery. </a:t>
            </a:r>
          </a:p>
          <a:p>
            <a:pPr eaLnBrk="1" hangingPunct="1">
              <a:buFont typeface="Wingdings" pitchFamily="2" charset="2"/>
              <a:buChar char="§"/>
            </a:pPr>
            <a:r>
              <a:rPr lang="en-US" sz="2400" dirty="0" smtClean="0"/>
              <a:t>There needs to be greater attention at a national level and across all sectors to the creation of healthier communities (outside the disaster context). The health sector cannot do this alone.</a:t>
            </a:r>
            <a:endParaRPr lang="en-US" altLang="en-US" sz="2400" dirty="0"/>
          </a:p>
          <a:p>
            <a:pPr eaLnBrk="1" hangingPunct="1">
              <a:buFont typeface="Wingdings" pitchFamily="2" charset="2"/>
              <a:buChar char="§"/>
            </a:pPr>
            <a:r>
              <a:rPr lang="en-US" altLang="en-US" sz="2400" dirty="0" smtClean="0"/>
              <a:t>There is a critical need to sensitize the wider disaster management community as to the importance and benefits of integrating health considerations into disaster recovery.</a:t>
            </a:r>
          </a:p>
          <a:p>
            <a:pPr eaLnBrk="1" hangingPunct="1">
              <a:buFont typeface="Wingdings" pitchFamily="2" charset="2"/>
              <a:buChar char="§"/>
            </a:pPr>
            <a:r>
              <a:rPr lang="en-US" altLang="en-US" sz="2400" dirty="0" smtClean="0"/>
              <a:t>A fundamental purpose for this work is to create communication opportunities to bring greater awareness to these critical needs.</a:t>
            </a:r>
          </a:p>
        </p:txBody>
      </p:sp>
      <p:sp>
        <p:nvSpPr>
          <p:cNvPr id="9" name="Rectangle 8"/>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Tree>
    <p:extLst>
      <p:ext uri="{BB962C8B-B14F-4D97-AF65-F5344CB8AC3E}">
        <p14:creationId xmlns:p14="http://schemas.microsoft.com/office/powerpoint/2010/main" val="2452562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304800" y="0"/>
            <a:ext cx="8229600" cy="1143000"/>
          </a:xfrm>
        </p:spPr>
        <p:txBody>
          <a:bodyPr/>
          <a:lstStyle/>
          <a:p>
            <a:pPr algn="l" eaLnBrk="1" hangingPunct="1"/>
            <a:r>
              <a:rPr lang="en-US" altLang="en-US" sz="3200" b="1" dirty="0" smtClean="0">
                <a:solidFill>
                  <a:schemeClr val="accent6">
                    <a:lumMod val="50000"/>
                  </a:schemeClr>
                </a:solidFill>
              </a:rPr>
              <a:t>The Problem</a:t>
            </a:r>
          </a:p>
        </p:txBody>
      </p:sp>
      <p:sp>
        <p:nvSpPr>
          <p:cNvPr id="4100" name="Content Placeholder 2"/>
          <p:cNvSpPr>
            <a:spLocks noGrp="1"/>
          </p:cNvSpPr>
          <p:nvPr>
            <p:ph idx="1"/>
          </p:nvPr>
        </p:nvSpPr>
        <p:spPr>
          <a:xfrm>
            <a:off x="152400" y="1143001"/>
            <a:ext cx="4495800" cy="3886199"/>
          </a:xfrm>
        </p:spPr>
        <p:txBody>
          <a:bodyPr>
            <a:normAutofit fontScale="92500" lnSpcReduction="10000"/>
          </a:bodyPr>
          <a:lstStyle/>
          <a:p>
            <a:r>
              <a:rPr lang="en-US" altLang="en-US" sz="2400" dirty="0" smtClean="0"/>
              <a:t>Disasters can have immediate and long-term effects on physical health and social wellbeing of communities, often exacerbating pre-existing unhealthy conditions</a:t>
            </a:r>
            <a:endParaRPr lang="en-US" altLang="en-US" sz="700" dirty="0"/>
          </a:p>
          <a:p>
            <a:r>
              <a:rPr lang="en-US" altLang="en-US" sz="2400" dirty="0"/>
              <a:t>Social Determinants of Health = Social Determinants of </a:t>
            </a:r>
            <a:r>
              <a:rPr lang="en-US" altLang="en-US" sz="2400" dirty="0" smtClean="0"/>
              <a:t>Vulnerability (Katrina) </a:t>
            </a:r>
          </a:p>
          <a:p>
            <a:r>
              <a:rPr lang="en-US" altLang="en-US" sz="2400" dirty="0" smtClean="0"/>
              <a:t>Little guidance for improving health and social determinants of health through recovery  </a:t>
            </a:r>
            <a:endParaRPr lang="en-US" altLang="en-US" sz="2400" dirty="0"/>
          </a:p>
          <a:p>
            <a:pPr marL="0" indent="0">
              <a:buNone/>
            </a:pPr>
            <a:endParaRPr lang="en-US" altLang="en-US" sz="2800" dirty="0"/>
          </a:p>
        </p:txBody>
      </p:sp>
      <p:pic>
        <p:nvPicPr>
          <p:cNvPr id="9" name="Picture 2"/>
          <p:cNvPicPr>
            <a:picLocks noChangeAspect="1" noChangeArrowheads="1"/>
          </p:cNvPicPr>
          <p:nvPr/>
        </p:nvPicPr>
        <p:blipFill>
          <a:blip r:embed="rId3" cstate="print"/>
          <a:srcRect/>
          <a:stretch>
            <a:fillRect/>
          </a:stretch>
        </p:blipFill>
        <p:spPr bwMode="auto">
          <a:xfrm>
            <a:off x="4724400" y="1295400"/>
            <a:ext cx="4343400" cy="4164601"/>
          </a:xfrm>
          <a:prstGeom prst="rect">
            <a:avLst/>
          </a:prstGeom>
          <a:noFill/>
          <a:ln w="9525">
            <a:noFill/>
            <a:miter lim="800000"/>
            <a:headEnd/>
            <a:tailEnd/>
          </a:ln>
          <a:effectLst/>
        </p:spPr>
      </p:pic>
      <p:sp>
        <p:nvSpPr>
          <p:cNvPr id="2" name="Rectangle 1"/>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Tree>
    <p:extLst>
      <p:ext uri="{BB962C8B-B14F-4D97-AF65-F5344CB8AC3E}">
        <p14:creationId xmlns:p14="http://schemas.microsoft.com/office/powerpoint/2010/main" val="5824055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304800" y="0"/>
            <a:ext cx="8229600" cy="1143000"/>
          </a:xfrm>
        </p:spPr>
        <p:txBody>
          <a:bodyPr/>
          <a:lstStyle/>
          <a:p>
            <a:pPr algn="l" eaLnBrk="1" hangingPunct="1"/>
            <a:r>
              <a:rPr lang="en-US" altLang="en-US" sz="3200" b="1" dirty="0" smtClean="0">
                <a:solidFill>
                  <a:schemeClr val="accent6">
                    <a:lumMod val="50000"/>
                  </a:schemeClr>
                </a:solidFill>
              </a:rPr>
              <a:t>The Opportunity</a:t>
            </a:r>
          </a:p>
        </p:txBody>
      </p:sp>
      <p:sp>
        <p:nvSpPr>
          <p:cNvPr id="4100" name="Content Placeholder 2"/>
          <p:cNvSpPr>
            <a:spLocks noGrp="1"/>
          </p:cNvSpPr>
          <p:nvPr>
            <p:ph idx="1"/>
          </p:nvPr>
        </p:nvSpPr>
        <p:spPr>
          <a:xfrm>
            <a:off x="304800" y="914400"/>
            <a:ext cx="8686800" cy="3730625"/>
          </a:xfrm>
        </p:spPr>
        <p:txBody>
          <a:bodyPr>
            <a:normAutofit/>
          </a:bodyPr>
          <a:lstStyle/>
          <a:p>
            <a:pPr marL="0" indent="0">
              <a:buNone/>
            </a:pPr>
            <a:r>
              <a:rPr lang="en-US" altLang="en-US" sz="2800" dirty="0"/>
              <a:t>Disaster recovery brings opportunities to create healthier, more resilient and sustainable communities</a:t>
            </a:r>
          </a:p>
          <a:p>
            <a:pPr marL="0" indent="0">
              <a:buNone/>
            </a:pPr>
            <a:endParaRPr lang="en-US" altLang="en-US" sz="700" dirty="0">
              <a:latin typeface="Calibri" pitchFamily="34" charset="0"/>
              <a:ea typeface="ＭＳ Ｐゴシック" pitchFamily="34" charset="-128"/>
            </a:endParaRPr>
          </a:p>
          <a:p>
            <a:pPr marL="0" indent="0">
              <a:buNone/>
            </a:pPr>
            <a:r>
              <a:rPr lang="en-US" sz="2800" dirty="0"/>
              <a:t>BUT the idea of using disaster recovery efforts to enhance the health (and thereby resiliency) of communities </a:t>
            </a:r>
            <a:r>
              <a:rPr lang="en-US" sz="2800" b="1" i="1" dirty="0"/>
              <a:t>is not widespread </a:t>
            </a:r>
            <a:r>
              <a:rPr lang="en-US" sz="2800" dirty="0"/>
              <a:t>and </a:t>
            </a:r>
            <a:r>
              <a:rPr lang="en-US" sz="2800" b="1" i="1" dirty="0"/>
              <a:t>little connection exists between professionals and organizations involved in healthy community efforts and those involved in disaster management</a:t>
            </a:r>
          </a:p>
          <a:p>
            <a:pPr marL="0" indent="0" eaLnBrk="1" hangingPunct="1">
              <a:buNone/>
            </a:pPr>
            <a:endParaRPr lang="en-US" altLang="en-US" sz="2800" dirty="0" smtClean="0"/>
          </a:p>
          <a:p>
            <a:pPr eaLnBrk="1" hangingPunct="1">
              <a:buFont typeface="Wingdings" pitchFamily="2" charset="2"/>
              <a:buChar char="§"/>
            </a:pPr>
            <a:endParaRPr lang="en-US" altLang="en-US" sz="1100" dirty="0" smtClean="0"/>
          </a:p>
        </p:txBody>
      </p:sp>
      <p:sp>
        <p:nvSpPr>
          <p:cNvPr id="2" name="Rectangle 1"/>
          <p:cNvSpPr/>
          <p:nvPr/>
        </p:nvSpPr>
        <p:spPr>
          <a:xfrm>
            <a:off x="0" y="6172200"/>
            <a:ext cx="9144000" cy="6858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Tree>
    <p:extLst>
      <p:ext uri="{BB962C8B-B14F-4D97-AF65-F5344CB8AC3E}">
        <p14:creationId xmlns:p14="http://schemas.microsoft.com/office/powerpoint/2010/main" val="36229607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457200" y="152400"/>
            <a:ext cx="8229600" cy="1143000"/>
          </a:xfrm>
        </p:spPr>
        <p:txBody>
          <a:bodyPr/>
          <a:lstStyle/>
          <a:p>
            <a:pPr algn="l" eaLnBrk="1" hangingPunct="1"/>
            <a:r>
              <a:rPr lang="en-US" altLang="en-US" sz="3200" b="1" dirty="0" smtClean="0">
                <a:solidFill>
                  <a:schemeClr val="accent6">
                    <a:lumMod val="50000"/>
                  </a:schemeClr>
                </a:solidFill>
              </a:rPr>
              <a:t>The Opportunity</a:t>
            </a:r>
          </a:p>
        </p:txBody>
      </p:sp>
      <p:sp>
        <p:nvSpPr>
          <p:cNvPr id="4100" name="Content Placeholder 2"/>
          <p:cNvSpPr>
            <a:spLocks noGrp="1"/>
          </p:cNvSpPr>
          <p:nvPr>
            <p:ph idx="1"/>
          </p:nvPr>
        </p:nvSpPr>
        <p:spPr>
          <a:xfrm>
            <a:off x="457200" y="1298575"/>
            <a:ext cx="8153400" cy="3730625"/>
          </a:xfrm>
        </p:spPr>
        <p:txBody>
          <a:bodyPr/>
          <a:lstStyle/>
          <a:p>
            <a:pPr eaLnBrk="1" hangingPunct="1">
              <a:buFont typeface="Wingdings" pitchFamily="2" charset="2"/>
              <a:buChar char="§"/>
            </a:pPr>
            <a:r>
              <a:rPr lang="en-US" altLang="en-US" sz="2800" dirty="0" smtClean="0"/>
              <a:t>Conscious of the tragic nature of </a:t>
            </a:r>
            <a:r>
              <a:rPr lang="en-US" altLang="en-US" sz="2800" dirty="0" smtClean="0"/>
              <a:t>disasters the </a:t>
            </a:r>
            <a:r>
              <a:rPr lang="en-US" altLang="en-US" sz="2800" dirty="0" smtClean="0"/>
              <a:t>magnitude of the </a:t>
            </a:r>
            <a:r>
              <a:rPr lang="en-US" altLang="en-US" sz="2800" u="sng" dirty="0" smtClean="0"/>
              <a:t>opportunity during recovery to address the preventable</a:t>
            </a:r>
            <a:r>
              <a:rPr lang="en-US" altLang="en-US" sz="2800" dirty="0" smtClean="0"/>
              <a:t> misery and suffering associated with the suboptimal health of individuals and communities </a:t>
            </a:r>
            <a:r>
              <a:rPr lang="en-US" altLang="en-US" sz="2800" u="sng" dirty="0" smtClean="0"/>
              <a:t>and</a:t>
            </a:r>
            <a:r>
              <a:rPr lang="en-US" altLang="en-US" sz="2800" dirty="0" smtClean="0"/>
              <a:t> a disaster’s impact on health, and ultimately to create healthier, more resilient and sustainable </a:t>
            </a:r>
            <a:r>
              <a:rPr lang="en-US" altLang="en-US" sz="2800" dirty="0" smtClean="0"/>
              <a:t>communities remains</a:t>
            </a:r>
            <a:endParaRPr lang="en-US" altLang="en-US" sz="2800" dirty="0" smtClean="0"/>
          </a:p>
        </p:txBody>
      </p:sp>
      <p:sp>
        <p:nvSpPr>
          <p:cNvPr id="9" name="Rectangle 8"/>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Tree>
    <p:extLst>
      <p:ext uri="{BB962C8B-B14F-4D97-AF65-F5344CB8AC3E}">
        <p14:creationId xmlns:p14="http://schemas.microsoft.com/office/powerpoint/2010/main" val="6306902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457200" y="152400"/>
            <a:ext cx="8229600" cy="1143000"/>
          </a:xfrm>
        </p:spPr>
        <p:txBody>
          <a:bodyPr/>
          <a:lstStyle/>
          <a:p>
            <a:pPr algn="l" eaLnBrk="1" hangingPunct="1"/>
            <a:r>
              <a:rPr lang="en-US" altLang="en-US" sz="3200" b="1" dirty="0" smtClean="0">
                <a:solidFill>
                  <a:schemeClr val="accent6">
                    <a:lumMod val="50000"/>
                  </a:schemeClr>
                </a:solidFill>
              </a:rPr>
              <a:t>The Opportunity</a:t>
            </a:r>
          </a:p>
        </p:txBody>
      </p:sp>
      <p:sp>
        <p:nvSpPr>
          <p:cNvPr id="4100" name="Content Placeholder 2"/>
          <p:cNvSpPr>
            <a:spLocks noGrp="1"/>
          </p:cNvSpPr>
          <p:nvPr>
            <p:ph idx="1"/>
          </p:nvPr>
        </p:nvSpPr>
        <p:spPr>
          <a:xfrm>
            <a:off x="685800" y="1450975"/>
            <a:ext cx="7772400" cy="3730625"/>
          </a:xfrm>
        </p:spPr>
        <p:txBody>
          <a:bodyPr>
            <a:normAutofit fontScale="92500" lnSpcReduction="10000"/>
          </a:bodyPr>
          <a:lstStyle/>
          <a:p>
            <a:pPr eaLnBrk="1" hangingPunct="1">
              <a:buFont typeface="Wingdings" pitchFamily="2" charset="2"/>
              <a:buChar char="§"/>
            </a:pPr>
            <a:r>
              <a:rPr lang="en-US" altLang="en-US" sz="2800" dirty="0" smtClean="0"/>
              <a:t>Influx of previously unavailable resources (increasingly multi-billion dollar investments in recovery)</a:t>
            </a:r>
          </a:p>
          <a:p>
            <a:pPr eaLnBrk="1" hangingPunct="1">
              <a:buFont typeface="Wingdings" pitchFamily="2" charset="2"/>
              <a:buChar char="§"/>
            </a:pPr>
            <a:r>
              <a:rPr lang="en-US" altLang="en-US" sz="2800" dirty="0" smtClean="0"/>
              <a:t>Synchronization of planning processes spurring </a:t>
            </a:r>
            <a:r>
              <a:rPr lang="en-US" altLang="en-US" sz="2800" dirty="0" err="1" smtClean="0"/>
              <a:t>multisectoral</a:t>
            </a:r>
            <a:r>
              <a:rPr lang="en-US" altLang="en-US" sz="2800" dirty="0" smtClean="0"/>
              <a:t> approaches</a:t>
            </a:r>
          </a:p>
          <a:p>
            <a:pPr eaLnBrk="1" hangingPunct="1">
              <a:buFont typeface="Wingdings" pitchFamily="2" charset="2"/>
              <a:buChar char="§"/>
            </a:pPr>
            <a:r>
              <a:rPr lang="en-US" altLang="en-US" sz="2800" dirty="0"/>
              <a:t>Opportunities to redesign ineffective or obsolete community arrangements and </a:t>
            </a:r>
            <a:r>
              <a:rPr lang="en-US" altLang="en-US" sz="2800" dirty="0" smtClean="0"/>
              <a:t>systems</a:t>
            </a:r>
          </a:p>
          <a:p>
            <a:pPr eaLnBrk="1" hangingPunct="1">
              <a:buFont typeface="Wingdings" pitchFamily="2" charset="2"/>
              <a:buChar char="§"/>
            </a:pPr>
            <a:r>
              <a:rPr lang="en-US" altLang="en-US" sz="2800" dirty="0" smtClean="0"/>
              <a:t>Co-benefits to resilience (reduction in social vulnerability) and sustainability</a:t>
            </a:r>
          </a:p>
          <a:p>
            <a:pPr eaLnBrk="1" hangingPunct="1">
              <a:buFont typeface="Wingdings" pitchFamily="2" charset="2"/>
              <a:buChar char="§"/>
            </a:pPr>
            <a:endParaRPr lang="en-US" altLang="en-US" sz="2800" dirty="0" smtClean="0"/>
          </a:p>
          <a:p>
            <a:pPr eaLnBrk="1" hangingPunct="1">
              <a:buFont typeface="Wingdings" pitchFamily="2" charset="2"/>
              <a:buChar char="§"/>
            </a:pPr>
            <a:endParaRPr lang="en-US" altLang="en-US" sz="1100" dirty="0" smtClean="0"/>
          </a:p>
        </p:txBody>
      </p:sp>
      <p:sp>
        <p:nvSpPr>
          <p:cNvPr id="9" name="Rectangle 8"/>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Tree>
    <p:extLst>
      <p:ext uri="{BB962C8B-B14F-4D97-AF65-F5344CB8AC3E}">
        <p14:creationId xmlns:p14="http://schemas.microsoft.com/office/powerpoint/2010/main" val="1689933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457200" y="133350"/>
            <a:ext cx="8229600" cy="1143000"/>
          </a:xfrm>
        </p:spPr>
        <p:txBody>
          <a:bodyPr/>
          <a:lstStyle/>
          <a:p>
            <a:pPr algn="l" eaLnBrk="1" hangingPunct="1"/>
            <a:r>
              <a:rPr lang="en-US" altLang="en-US" sz="3200" b="1" dirty="0" smtClean="0">
                <a:solidFill>
                  <a:schemeClr val="accent6">
                    <a:lumMod val="50000"/>
                  </a:schemeClr>
                </a:solidFill>
              </a:rPr>
              <a:t>The Path</a:t>
            </a:r>
          </a:p>
        </p:txBody>
      </p:sp>
      <p:sp>
        <p:nvSpPr>
          <p:cNvPr id="4100" name="Content Placeholder 2"/>
          <p:cNvSpPr>
            <a:spLocks noGrp="1"/>
          </p:cNvSpPr>
          <p:nvPr>
            <p:ph idx="1"/>
          </p:nvPr>
        </p:nvSpPr>
        <p:spPr>
          <a:xfrm>
            <a:off x="457200" y="1374775"/>
            <a:ext cx="8229600" cy="3730625"/>
          </a:xfrm>
        </p:spPr>
        <p:txBody>
          <a:bodyPr/>
          <a:lstStyle/>
          <a:p>
            <a:pPr eaLnBrk="1" hangingPunct="1">
              <a:buFont typeface="Wingdings" pitchFamily="2" charset="2"/>
              <a:buChar char="§"/>
            </a:pPr>
            <a:r>
              <a:rPr lang="en-US" altLang="en-US" sz="2800" dirty="0" smtClean="0"/>
              <a:t>Begins with a shared vision of a healthy, resilient, and sustainable community to guide recovery efforts  </a:t>
            </a:r>
          </a:p>
          <a:p>
            <a:pPr eaLnBrk="1" hangingPunct="1">
              <a:buFont typeface="Wingdings" pitchFamily="2" charset="2"/>
              <a:buChar char="§"/>
            </a:pPr>
            <a:endParaRPr lang="en-US" altLang="en-US" sz="1200" dirty="0" smtClean="0"/>
          </a:p>
          <a:p>
            <a:pPr eaLnBrk="1" hangingPunct="1">
              <a:buFont typeface="Wingdings" pitchFamily="2" charset="2"/>
              <a:buChar char="§"/>
            </a:pPr>
            <a:r>
              <a:rPr lang="en-US" altLang="en-US" sz="2800" dirty="0" smtClean="0"/>
              <a:t>A Health in All Policies (</a:t>
            </a:r>
            <a:r>
              <a:rPr lang="en-US" altLang="en-US" sz="2800" dirty="0" err="1" smtClean="0"/>
              <a:t>HiAP</a:t>
            </a:r>
            <a:r>
              <a:rPr lang="en-US" altLang="en-US" sz="2800" dirty="0"/>
              <a:t>) </a:t>
            </a:r>
            <a:r>
              <a:rPr lang="en-US" altLang="en-US" sz="2800" dirty="0" smtClean="0"/>
              <a:t>approach </a:t>
            </a:r>
            <a:r>
              <a:rPr lang="en-US" altLang="en-US" sz="2800" dirty="0"/>
              <a:t>where </a:t>
            </a:r>
            <a:r>
              <a:rPr lang="en-US" altLang="en-US" sz="2800" dirty="0" smtClean="0"/>
              <a:t>health implications of recovery decisions are </a:t>
            </a:r>
            <a:r>
              <a:rPr lang="en-US" altLang="en-US" sz="2800" u="sng" dirty="0" smtClean="0"/>
              <a:t>systematically</a:t>
            </a:r>
            <a:r>
              <a:rPr lang="en-US" altLang="en-US" sz="2800" dirty="0" smtClean="0"/>
              <a:t> </a:t>
            </a:r>
            <a:r>
              <a:rPr lang="en-US" altLang="en-US" sz="2800" u="sng" dirty="0" smtClean="0"/>
              <a:t>taken into consideration,</a:t>
            </a:r>
            <a:r>
              <a:rPr lang="en-US" altLang="en-US" sz="2800" dirty="0" smtClean="0"/>
              <a:t> </a:t>
            </a:r>
            <a:r>
              <a:rPr lang="en-US" altLang="en-US" sz="2800" u="sng" dirty="0" smtClean="0"/>
              <a:t>by all stakeholders</a:t>
            </a:r>
            <a:r>
              <a:rPr lang="en-US" altLang="en-US" sz="2800" dirty="0" smtClean="0"/>
              <a:t>, with the goal of improving the health of the community</a:t>
            </a:r>
            <a:r>
              <a:rPr lang="en-US" sz="2800" dirty="0" smtClean="0"/>
              <a:t>.</a:t>
            </a:r>
            <a:endParaRPr lang="en-US" altLang="en-US" sz="2800" dirty="0" smtClean="0"/>
          </a:p>
          <a:p>
            <a:pPr eaLnBrk="1" hangingPunct="1">
              <a:buFont typeface="Wingdings" pitchFamily="2" charset="2"/>
              <a:buChar char="§"/>
            </a:pPr>
            <a:endParaRPr lang="en-US" altLang="en-US" sz="1200" dirty="0" smtClean="0"/>
          </a:p>
        </p:txBody>
      </p:sp>
      <p:sp>
        <p:nvSpPr>
          <p:cNvPr id="9" name="Rectangle 8"/>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Tree>
    <p:extLst>
      <p:ext uri="{BB962C8B-B14F-4D97-AF65-F5344CB8AC3E}">
        <p14:creationId xmlns:p14="http://schemas.microsoft.com/office/powerpoint/2010/main" val="1996309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a:xfrm>
            <a:off x="152401" y="0"/>
            <a:ext cx="8983662" cy="895350"/>
          </a:xfrm>
        </p:spPr>
        <p:txBody>
          <a:bodyPr/>
          <a:lstStyle/>
          <a:p>
            <a:pPr algn="l" eaLnBrk="1" hangingPunct="1"/>
            <a:r>
              <a:rPr lang="en-US" altLang="en-US" sz="3200" b="1" dirty="0">
                <a:solidFill>
                  <a:schemeClr val="accent6">
                    <a:lumMod val="50000"/>
                  </a:schemeClr>
                </a:solidFill>
              </a:rPr>
              <a:t>A</a:t>
            </a:r>
            <a:r>
              <a:rPr lang="en-US" altLang="en-US" sz="3200" b="1" dirty="0" smtClean="0">
                <a:solidFill>
                  <a:schemeClr val="accent6">
                    <a:lumMod val="50000"/>
                  </a:schemeClr>
                </a:solidFill>
              </a:rPr>
              <a:t> Framework for Integrating Health into Recovery</a:t>
            </a:r>
          </a:p>
        </p:txBody>
      </p:sp>
      <p:sp>
        <p:nvSpPr>
          <p:cNvPr id="4100" name="Content Placeholder 2"/>
          <p:cNvSpPr>
            <a:spLocks noGrp="1"/>
          </p:cNvSpPr>
          <p:nvPr>
            <p:ph idx="1"/>
          </p:nvPr>
        </p:nvSpPr>
        <p:spPr>
          <a:xfrm>
            <a:off x="152400" y="762000"/>
            <a:ext cx="4501656" cy="5867400"/>
          </a:xfrm>
        </p:spPr>
        <p:txBody>
          <a:bodyPr>
            <a:normAutofit fontScale="77500" lnSpcReduction="20000"/>
          </a:bodyPr>
          <a:lstStyle/>
          <a:p>
            <a:pPr eaLnBrk="1" hangingPunct="1">
              <a:buFont typeface="Wingdings" pitchFamily="2" charset="2"/>
              <a:buChar char="§"/>
            </a:pPr>
            <a:r>
              <a:rPr lang="en-US" altLang="en-US" sz="2200" b="1" dirty="0" smtClean="0"/>
              <a:t>Visioning:</a:t>
            </a:r>
            <a:endParaRPr lang="en-US" sz="2200" b="1" dirty="0"/>
          </a:p>
          <a:p>
            <a:pPr marL="400050" lvl="1" indent="0">
              <a:buNone/>
            </a:pPr>
            <a:r>
              <a:rPr lang="en-US" sz="2600" dirty="0"/>
              <a:t>Recognize recovery as an opportunity to advance a shared vision of a healthier, more resilient, and sustainable community </a:t>
            </a:r>
            <a:endParaRPr lang="en-US" altLang="en-US" sz="2600" dirty="0" smtClean="0"/>
          </a:p>
          <a:p>
            <a:pPr eaLnBrk="1" hangingPunct="1">
              <a:buFont typeface="Wingdings" pitchFamily="2" charset="2"/>
              <a:buChar char="§"/>
            </a:pPr>
            <a:r>
              <a:rPr lang="en-US" altLang="en-US" sz="2200" b="1" dirty="0" smtClean="0"/>
              <a:t>Assessment:</a:t>
            </a:r>
            <a:endParaRPr lang="en-US" sz="2200" b="1" dirty="0"/>
          </a:p>
          <a:p>
            <a:pPr marL="400050" lvl="1" indent="0">
              <a:buNone/>
            </a:pPr>
            <a:r>
              <a:rPr lang="en-US" sz="2300" dirty="0"/>
              <a:t>Conduct community health and hazard vulnerability assessments to identify gaps between </a:t>
            </a:r>
            <a:r>
              <a:rPr lang="en-US" sz="2300" dirty="0" smtClean="0"/>
              <a:t>current and desired </a:t>
            </a:r>
            <a:r>
              <a:rPr lang="en-US" sz="2300" dirty="0"/>
              <a:t>state, and </a:t>
            </a:r>
            <a:r>
              <a:rPr lang="en-US" sz="2300" dirty="0" smtClean="0"/>
              <a:t>use </a:t>
            </a:r>
            <a:r>
              <a:rPr lang="en-US" sz="2300" dirty="0"/>
              <a:t>data gathered to inform goals, priorities, &amp;</a:t>
            </a:r>
            <a:r>
              <a:rPr lang="en-US" sz="2300" dirty="0" smtClean="0"/>
              <a:t> </a:t>
            </a:r>
            <a:r>
              <a:rPr lang="en-US" sz="2300" dirty="0"/>
              <a:t>strategies </a:t>
            </a:r>
            <a:endParaRPr lang="en-US" altLang="en-US" sz="2300" dirty="0" smtClean="0"/>
          </a:p>
          <a:p>
            <a:pPr eaLnBrk="1" hangingPunct="1">
              <a:buFont typeface="Wingdings" pitchFamily="2" charset="2"/>
              <a:buChar char="§"/>
            </a:pPr>
            <a:r>
              <a:rPr lang="en-US" altLang="en-US" sz="2200" b="1" dirty="0" smtClean="0"/>
              <a:t>Planning:</a:t>
            </a:r>
            <a:endParaRPr lang="en-US" sz="2200" b="1" dirty="0"/>
          </a:p>
          <a:p>
            <a:pPr marL="400050" lvl="1" indent="0">
              <a:buNone/>
            </a:pPr>
            <a:r>
              <a:rPr lang="en-US" sz="2300" dirty="0"/>
              <a:t>Incorporate health considerations into recovery planning across all sectors by integrating planning activities and ensuring </a:t>
            </a:r>
            <a:r>
              <a:rPr lang="en-US" sz="2300" dirty="0" smtClean="0"/>
              <a:t>decision </a:t>
            </a:r>
            <a:r>
              <a:rPr lang="en-US" sz="2300" dirty="0"/>
              <a:t>makers understand potential health impacts of decisions </a:t>
            </a:r>
            <a:endParaRPr lang="en-US" altLang="en-US" sz="2300" dirty="0"/>
          </a:p>
          <a:p>
            <a:pPr eaLnBrk="1" hangingPunct="1">
              <a:buFont typeface="Wingdings" pitchFamily="2" charset="2"/>
              <a:buChar char="§"/>
            </a:pPr>
            <a:r>
              <a:rPr lang="en-US" altLang="en-US" sz="2200" b="1" dirty="0" smtClean="0"/>
              <a:t>Implementation:</a:t>
            </a:r>
            <a:endParaRPr lang="en-US" sz="2200" b="1" dirty="0"/>
          </a:p>
          <a:p>
            <a:pPr marL="400050" lvl="1" indent="0">
              <a:buNone/>
            </a:pPr>
            <a:r>
              <a:rPr lang="en-US" sz="2300" dirty="0"/>
              <a:t>Use recovery resources in </a:t>
            </a:r>
            <a:r>
              <a:rPr lang="en-US" sz="2300" dirty="0" smtClean="0"/>
              <a:t>synergistic </a:t>
            </a:r>
            <a:r>
              <a:rPr lang="en-US" sz="2300" dirty="0"/>
              <a:t>ways so </a:t>
            </a:r>
            <a:r>
              <a:rPr lang="en-US" sz="2300" dirty="0" smtClean="0"/>
              <a:t>actions </a:t>
            </a:r>
            <a:r>
              <a:rPr lang="en-US" sz="2300" dirty="0"/>
              <a:t>of all sectors maximize </a:t>
            </a:r>
            <a:r>
              <a:rPr lang="en-US" sz="2300" dirty="0" smtClean="0"/>
              <a:t>health </a:t>
            </a:r>
            <a:r>
              <a:rPr lang="en-US" sz="2300" dirty="0"/>
              <a:t>outcomes. Establish a learning process so </a:t>
            </a:r>
            <a:r>
              <a:rPr lang="en-US" sz="2300" dirty="0" smtClean="0"/>
              <a:t>health </a:t>
            </a:r>
            <a:r>
              <a:rPr lang="en-US" sz="2300" dirty="0"/>
              <a:t>impacts of recovery activities are continuously evaluated </a:t>
            </a:r>
            <a:r>
              <a:rPr lang="en-US" sz="2300" dirty="0" smtClean="0"/>
              <a:t>and </a:t>
            </a:r>
            <a:r>
              <a:rPr lang="en-US" sz="2300" dirty="0"/>
              <a:t>inform iterative decision making </a:t>
            </a:r>
          </a:p>
          <a:p>
            <a:pPr eaLnBrk="1" hangingPunct="1">
              <a:buFont typeface="Wingdings" pitchFamily="2" charset="2"/>
              <a:buChar char="§"/>
            </a:pPr>
            <a:endParaRPr lang="en-US" altLang="en-US" sz="1200" dirty="0"/>
          </a:p>
          <a:p>
            <a:pPr marL="0" indent="0" eaLnBrk="1" hangingPunct="1">
              <a:buNone/>
            </a:pPr>
            <a:endParaRPr lang="en-US" altLang="en-US" sz="2800" dirty="0" smtClean="0"/>
          </a:p>
          <a:p>
            <a:pPr eaLnBrk="1" hangingPunct="1">
              <a:buFont typeface="Wingdings" pitchFamily="2" charset="2"/>
              <a:buChar char="§"/>
            </a:pPr>
            <a:endParaRPr lang="en-US" altLang="en-US" sz="1200" dirty="0" smtClean="0"/>
          </a:p>
        </p:txBody>
      </p:sp>
      <p:pic>
        <p:nvPicPr>
          <p:cNvPr id="11" name="Picture 10"/>
          <p:cNvPicPr>
            <a:picLocks noChangeAspect="1"/>
          </p:cNvPicPr>
          <p:nvPr/>
        </p:nvPicPr>
        <p:blipFill rotWithShape="1">
          <a:blip r:embed="rId3"/>
          <a:srcRect l="30929" t="10826" r="29166" b="4843"/>
          <a:stretch/>
        </p:blipFill>
        <p:spPr bwMode="auto">
          <a:xfrm>
            <a:off x="4654056" y="895350"/>
            <a:ext cx="4489943" cy="533744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641481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a:xfrm>
            <a:off x="457200" y="282575"/>
            <a:ext cx="8510588" cy="1317625"/>
          </a:xfrm>
        </p:spPr>
        <p:txBody>
          <a:bodyPr>
            <a:normAutofit/>
          </a:bodyPr>
          <a:lstStyle/>
          <a:p>
            <a:pPr algn="l" eaLnBrk="1" hangingPunct="1"/>
            <a:r>
              <a:rPr lang="en-US" altLang="en-US" sz="3200" b="1" dirty="0" smtClean="0">
                <a:solidFill>
                  <a:schemeClr val="accent6">
                    <a:lumMod val="50000"/>
                  </a:schemeClr>
                </a:solidFill>
              </a:rPr>
              <a:t>Define </a:t>
            </a:r>
            <a:r>
              <a:rPr lang="en-US" altLang="en-US" sz="3200" b="1" dirty="0" smtClean="0">
                <a:solidFill>
                  <a:schemeClr val="accent6">
                    <a:lumMod val="50000"/>
                  </a:schemeClr>
                </a:solidFill>
              </a:rPr>
              <a:t>A Healthy Community As:</a:t>
            </a:r>
            <a:r>
              <a:rPr lang="en-US" altLang="en-US" sz="3200" b="1" dirty="0" smtClean="0">
                <a:solidFill>
                  <a:srgbClr val="C00000"/>
                </a:solidFill>
              </a:rPr>
              <a:t/>
            </a:r>
            <a:br>
              <a:rPr lang="en-US" altLang="en-US" sz="3200" b="1" dirty="0" smtClean="0">
                <a:solidFill>
                  <a:srgbClr val="C00000"/>
                </a:solidFill>
              </a:rPr>
            </a:br>
            <a:endParaRPr lang="en-US" altLang="en-US" sz="3200" b="1" dirty="0" smtClean="0">
              <a:solidFill>
                <a:srgbClr val="C00000"/>
              </a:solidFill>
            </a:endParaRPr>
          </a:p>
        </p:txBody>
      </p:sp>
      <p:sp>
        <p:nvSpPr>
          <p:cNvPr id="16387" name="Content Placeholder 2"/>
          <p:cNvSpPr>
            <a:spLocks noGrp="1"/>
          </p:cNvSpPr>
          <p:nvPr>
            <p:ph idx="1"/>
          </p:nvPr>
        </p:nvSpPr>
        <p:spPr>
          <a:xfrm>
            <a:off x="457200" y="1450975"/>
            <a:ext cx="8229600" cy="3730625"/>
          </a:xfrm>
        </p:spPr>
        <p:txBody>
          <a:bodyPr>
            <a:normAutofit fontScale="92500" lnSpcReduction="10000"/>
          </a:bodyPr>
          <a:lstStyle/>
          <a:p>
            <a:pPr marL="339725" indent="0" eaLnBrk="1" hangingPunct="1">
              <a:buFont typeface="Arial" charset="0"/>
              <a:buNone/>
              <a:defRPr/>
            </a:pPr>
            <a:r>
              <a:rPr lang="en-US" sz="2400" dirty="0" smtClean="0"/>
              <a:t>One in which a diverse group of </a:t>
            </a:r>
            <a:r>
              <a:rPr lang="en-US" sz="2400" b="1" i="1" dirty="0" smtClean="0"/>
              <a:t>stakeholders collaborate </a:t>
            </a:r>
            <a:r>
              <a:rPr lang="en-US" sz="2400" dirty="0" smtClean="0"/>
              <a:t>to use their expertise and local knowledge to create a community that is socially and physically conducive to health. </a:t>
            </a:r>
            <a:r>
              <a:rPr lang="en-US" sz="2400" b="1" i="1" dirty="0" smtClean="0"/>
              <a:t>Community members are empowered </a:t>
            </a:r>
            <a:r>
              <a:rPr lang="en-US" sz="2400" dirty="0" smtClean="0"/>
              <a:t>and civically engaged, assuring that </a:t>
            </a:r>
            <a:r>
              <a:rPr lang="en-US" sz="2400" b="1" i="1" dirty="0" smtClean="0"/>
              <a:t>all local policies consider health</a:t>
            </a:r>
            <a:r>
              <a:rPr lang="en-US" sz="2400" dirty="0" smtClean="0"/>
              <a:t>. The community has </a:t>
            </a:r>
            <a:r>
              <a:rPr lang="en-US" sz="2400" b="1" i="1" dirty="0" smtClean="0"/>
              <a:t>the capacity to identify</a:t>
            </a:r>
            <a:r>
              <a:rPr lang="en-US" sz="2400" dirty="0" smtClean="0"/>
              <a:t>, address, and evaluate their own health concerns on an ongoing basis, using </a:t>
            </a:r>
            <a:r>
              <a:rPr lang="en-US" sz="2400" b="1" i="1" dirty="0" smtClean="0"/>
              <a:t>data</a:t>
            </a:r>
            <a:r>
              <a:rPr lang="en-US" sz="2400" dirty="0" smtClean="0"/>
              <a:t> to guide and benchmark efforts. As a result, a healthy community is </a:t>
            </a:r>
            <a:r>
              <a:rPr lang="en-US" sz="2400" b="1" i="1" dirty="0" smtClean="0"/>
              <a:t>safe, economically secure and environmentally sound</a:t>
            </a:r>
            <a:r>
              <a:rPr lang="en-US" sz="2400" dirty="0" smtClean="0"/>
              <a:t>, as all residents have equal access to high quality educational and employment opportunities, transportation and housing options, prevention and health care services, and healthy food and physical activity opportunities.   </a:t>
            </a:r>
          </a:p>
          <a:p>
            <a:pPr marL="0" indent="0" eaLnBrk="1" hangingPunct="1">
              <a:buFont typeface="Arial" charset="0"/>
              <a:buNone/>
              <a:defRPr/>
            </a:pPr>
            <a:endParaRPr lang="en-US" sz="1800" dirty="0"/>
          </a:p>
        </p:txBody>
      </p:sp>
      <p:sp>
        <p:nvSpPr>
          <p:cNvPr id="9" name="Rectangle 8"/>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Tree>
    <p:extLst>
      <p:ext uri="{BB962C8B-B14F-4D97-AF65-F5344CB8AC3E}">
        <p14:creationId xmlns:p14="http://schemas.microsoft.com/office/powerpoint/2010/main" val="10394541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096000"/>
            <a:ext cx="9144000" cy="762000"/>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solidFill>
                  <a:schemeClr val="bg1"/>
                </a:solidFill>
              </a:rPr>
              <a:t>[Add Meeting Title]</a:t>
            </a:r>
            <a:endParaRPr lang="en-US" dirty="0"/>
          </a:p>
        </p:txBody>
      </p:sp>
      <p:sp>
        <p:nvSpPr>
          <p:cNvPr id="3" name="TextBox 2"/>
          <p:cNvSpPr txBox="1"/>
          <p:nvPr/>
        </p:nvSpPr>
        <p:spPr>
          <a:xfrm>
            <a:off x="685800" y="1485900"/>
            <a:ext cx="7406579" cy="646331"/>
          </a:xfrm>
          <a:prstGeom prst="rect">
            <a:avLst/>
          </a:prstGeom>
          <a:noFill/>
        </p:spPr>
        <p:txBody>
          <a:bodyPr wrap="none" rtlCol="0">
            <a:spAutoFit/>
          </a:bodyPr>
          <a:lstStyle/>
          <a:p>
            <a:r>
              <a:rPr lang="en-US" dirty="0" smtClean="0"/>
              <a:t>[Include any examples of how your community is a healthy community based</a:t>
            </a:r>
          </a:p>
          <a:p>
            <a:r>
              <a:rPr lang="en-US" dirty="0" smtClean="0"/>
              <a:t>On this definition]</a:t>
            </a:r>
            <a:endParaRPr lang="en-US" dirty="0"/>
          </a:p>
        </p:txBody>
      </p:sp>
    </p:spTree>
    <p:extLst>
      <p:ext uri="{BB962C8B-B14F-4D97-AF65-F5344CB8AC3E}">
        <p14:creationId xmlns:p14="http://schemas.microsoft.com/office/powerpoint/2010/main" val="4063571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TotalTime>
  <Words>1348</Words>
  <Application>Microsoft Office PowerPoint</Application>
  <PresentationFormat>On-screen Show (4:3)</PresentationFormat>
  <Paragraphs>101</Paragraphs>
  <Slides>18</Slides>
  <Notes>13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  Disaster recovery and its connection to healthy communities, resilience, and sustainability in</vt:lpstr>
      <vt:lpstr>The Problem</vt:lpstr>
      <vt:lpstr>The Opportunity</vt:lpstr>
      <vt:lpstr>The Opportunity</vt:lpstr>
      <vt:lpstr>The Opportunity</vt:lpstr>
      <vt:lpstr>The Path</vt:lpstr>
      <vt:lpstr>A Framework for Integrating Health into Recovery</vt:lpstr>
      <vt:lpstr>Define A Healthy Community As: </vt:lpstr>
      <vt:lpstr>PowerPoint Presentation</vt:lpstr>
      <vt:lpstr>PowerPoint Presentation</vt:lpstr>
      <vt:lpstr>PowerPoint Presentation</vt:lpstr>
      <vt:lpstr>PowerPoint Presentation</vt:lpstr>
      <vt:lpstr>PowerPoint Presentation</vt:lpstr>
      <vt:lpstr>Three Key Challenges</vt:lpstr>
      <vt:lpstr>Three Key Challenges, cont.</vt:lpstr>
      <vt:lpstr>Three Key Challenges</vt:lpstr>
      <vt:lpstr>[Include any local examples of health issues that are already addressed with a multi-disciplinary approach]</vt:lpstr>
      <vt:lpstr>Conclusions</vt:lpstr>
    </vt:vector>
  </TitlesOfParts>
  <Company>The National Academies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Meeting Title]</dc:title>
  <dc:creator>Claire Giammaria</dc:creator>
  <cp:lastModifiedBy>Claire Giammaria</cp:lastModifiedBy>
  <cp:revision>10</cp:revision>
  <dcterms:created xsi:type="dcterms:W3CDTF">2016-08-09T15:56:41Z</dcterms:created>
  <dcterms:modified xsi:type="dcterms:W3CDTF">2016-08-09T18:56:47Z</dcterms:modified>
</cp:coreProperties>
</file>